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4208" r:id="rId1"/>
  </p:sldMasterIdLst>
  <p:notesMasterIdLst>
    <p:notesMasterId r:id="rId120"/>
  </p:notesMasterIdLst>
  <p:handoutMasterIdLst>
    <p:handoutMasterId r:id="rId121"/>
  </p:handoutMasterIdLst>
  <p:sldIdLst>
    <p:sldId id="347" r:id="rId2"/>
    <p:sldId id="284" r:id="rId3"/>
    <p:sldId id="309" r:id="rId4"/>
    <p:sldId id="281" r:id="rId5"/>
    <p:sldId id="286" r:id="rId6"/>
    <p:sldId id="258" r:id="rId7"/>
    <p:sldId id="350" r:id="rId8"/>
    <p:sldId id="326" r:id="rId9"/>
    <p:sldId id="417" r:id="rId10"/>
    <p:sldId id="418" r:id="rId11"/>
    <p:sldId id="419" r:id="rId12"/>
    <p:sldId id="420" r:id="rId13"/>
    <p:sldId id="421" r:id="rId14"/>
    <p:sldId id="349" r:id="rId15"/>
    <p:sldId id="351" r:id="rId16"/>
    <p:sldId id="289" r:id="rId17"/>
    <p:sldId id="310" r:id="rId18"/>
    <p:sldId id="283" r:id="rId19"/>
    <p:sldId id="324" r:id="rId20"/>
    <p:sldId id="282" r:id="rId21"/>
    <p:sldId id="276" r:id="rId22"/>
    <p:sldId id="259" r:id="rId23"/>
    <p:sldId id="407" r:id="rId24"/>
    <p:sldId id="408" r:id="rId25"/>
    <p:sldId id="409" r:id="rId26"/>
    <p:sldId id="299" r:id="rId27"/>
    <p:sldId id="416" r:id="rId28"/>
    <p:sldId id="413" r:id="rId29"/>
    <p:sldId id="414" r:id="rId30"/>
    <p:sldId id="415" r:id="rId31"/>
    <p:sldId id="410" r:id="rId32"/>
    <p:sldId id="291" r:id="rId33"/>
    <p:sldId id="277" r:id="rId34"/>
    <p:sldId id="292" r:id="rId35"/>
    <p:sldId id="314" r:id="rId36"/>
    <p:sldId id="315" r:id="rId37"/>
    <p:sldId id="316" r:id="rId38"/>
    <p:sldId id="317" r:id="rId39"/>
    <p:sldId id="318" r:id="rId40"/>
    <p:sldId id="319" r:id="rId41"/>
    <p:sldId id="312" r:id="rId42"/>
    <p:sldId id="313" r:id="rId43"/>
    <p:sldId id="321" r:id="rId44"/>
    <p:sldId id="422" r:id="rId45"/>
    <p:sldId id="423" r:id="rId46"/>
    <p:sldId id="303" r:id="rId47"/>
    <p:sldId id="278" r:id="rId48"/>
    <p:sldId id="424" r:id="rId49"/>
    <p:sldId id="360" r:id="rId50"/>
    <p:sldId id="305" r:id="rId51"/>
    <p:sldId id="361" r:id="rId52"/>
    <p:sldId id="354" r:id="rId53"/>
    <p:sldId id="355" r:id="rId54"/>
    <p:sldId id="356" r:id="rId55"/>
    <p:sldId id="357" r:id="rId56"/>
    <p:sldId id="358" r:id="rId57"/>
    <p:sldId id="359" r:id="rId58"/>
    <p:sldId id="362" r:id="rId59"/>
    <p:sldId id="363" r:id="rId60"/>
    <p:sldId id="364" r:id="rId61"/>
    <p:sldId id="328" r:id="rId62"/>
    <p:sldId id="329" r:id="rId63"/>
    <p:sldId id="330" r:id="rId64"/>
    <p:sldId id="365" r:id="rId65"/>
    <p:sldId id="366" r:id="rId66"/>
    <p:sldId id="367" r:id="rId67"/>
    <p:sldId id="333" r:id="rId68"/>
    <p:sldId id="334" r:id="rId69"/>
    <p:sldId id="335" r:id="rId70"/>
    <p:sldId id="336" r:id="rId71"/>
    <p:sldId id="337" r:id="rId72"/>
    <p:sldId id="338" r:id="rId73"/>
    <p:sldId id="339" r:id="rId74"/>
    <p:sldId id="340" r:id="rId75"/>
    <p:sldId id="341" r:id="rId76"/>
    <p:sldId id="342" r:id="rId77"/>
    <p:sldId id="343" r:id="rId78"/>
    <p:sldId id="344" r:id="rId79"/>
    <p:sldId id="345" r:id="rId80"/>
    <p:sldId id="368" r:id="rId81"/>
    <p:sldId id="400" r:id="rId82"/>
    <p:sldId id="370" r:id="rId83"/>
    <p:sldId id="369" r:id="rId84"/>
    <p:sldId id="401" r:id="rId85"/>
    <p:sldId id="371" r:id="rId86"/>
    <p:sldId id="372" r:id="rId87"/>
    <p:sldId id="373" r:id="rId88"/>
    <p:sldId id="308" r:id="rId89"/>
    <p:sldId id="378" r:id="rId90"/>
    <p:sldId id="379" r:id="rId91"/>
    <p:sldId id="427" r:id="rId92"/>
    <p:sldId id="428" r:id="rId93"/>
    <p:sldId id="381" r:id="rId94"/>
    <p:sldId id="380" r:id="rId95"/>
    <p:sldId id="384" r:id="rId96"/>
    <p:sldId id="383" r:id="rId97"/>
    <p:sldId id="402" r:id="rId98"/>
    <p:sldId id="403" r:id="rId99"/>
    <p:sldId id="404" r:id="rId100"/>
    <p:sldId id="405" r:id="rId101"/>
    <p:sldId id="406" r:id="rId102"/>
    <p:sldId id="385" r:id="rId103"/>
    <p:sldId id="386" r:id="rId104"/>
    <p:sldId id="425" r:id="rId105"/>
    <p:sldId id="432" r:id="rId106"/>
    <p:sldId id="426" r:id="rId107"/>
    <p:sldId id="387" r:id="rId108"/>
    <p:sldId id="388" r:id="rId109"/>
    <p:sldId id="389" r:id="rId110"/>
    <p:sldId id="390" r:id="rId111"/>
    <p:sldId id="391" r:id="rId112"/>
    <p:sldId id="397" r:id="rId113"/>
    <p:sldId id="398" r:id="rId114"/>
    <p:sldId id="399" r:id="rId115"/>
    <p:sldId id="429" r:id="rId116"/>
    <p:sldId id="430" r:id="rId117"/>
    <p:sldId id="431" r:id="rId118"/>
    <p:sldId id="348" r:id="rId119"/>
  </p:sldIdLst>
  <p:sldSz cx="9144000" cy="6858000" type="screen4x3"/>
  <p:notesSz cx="6858000" cy="9144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Book Antiqua" pitchFamily="18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Book Antiqua" pitchFamily="18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Book Antiqua" pitchFamily="18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Book Antiqua" pitchFamily="18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Book Antiqua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Book Antiqua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Book Antiqua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Book Antiqua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Book Antiqua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schemeClr val="tx1"/>
    </p:penClr>
  </p:showPr>
  <p:clrMru>
    <a:srgbClr val="000000"/>
    <a:srgbClr val="91BADB"/>
    <a:srgbClr val="78A0BC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3842" autoAdjust="0"/>
    <p:restoredTop sz="94748" autoAdjust="0"/>
  </p:normalViewPr>
  <p:slideViewPr>
    <p:cSldViewPr>
      <p:cViewPr varScale="1">
        <p:scale>
          <a:sx n="82" d="100"/>
          <a:sy n="82" d="100"/>
        </p:scale>
        <p:origin x="-84" y="-246"/>
      </p:cViewPr>
      <p:guideLst>
        <p:guide orient="horz"/>
        <p:guide pos="2880"/>
      </p:guideLst>
    </p:cSldViewPr>
  </p:slideViewPr>
  <p:outlineViewPr>
    <p:cViewPr>
      <p:scale>
        <a:sx n="33" d="100"/>
        <a:sy n="33" d="100"/>
      </p:scale>
      <p:origin x="0" y="219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notesMaster" Target="notesMasters/notesMaster1.xml"/><Relationship Id="rId125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</p:txBody>
      </p:sp>
      <p:sp>
        <p:nvSpPr>
          <p:cNvPr id="1536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DEFA73F-7791-4035-B015-D87EC8EBBD5E}" type="slidenum">
              <a:rPr lang="en-US" sz="1200"/>
              <a:pPr algn="r"/>
              <a:t>82</a:t>
            </a:fld>
            <a:endParaRPr lang="en-US" sz="1200"/>
          </a:p>
        </p:txBody>
      </p:sp>
      <p:sp>
        <p:nvSpPr>
          <p:cNvPr id="177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77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91440" tIns="45720" rIns="91440" bIns="45720"/>
          <a:lstStyle/>
          <a:p>
            <a:r>
              <a:rPr lang="en-US" smtClean="0">
                <a:latin typeface="Times New Roman" pitchFamily="18" charset="0"/>
              </a:rPr>
              <a:t>Ophthalmoplegia v common 2o EOM nerve damage. 6</a:t>
            </a:r>
            <a:r>
              <a:rPr lang="en-US" baseline="30000" smtClean="0">
                <a:latin typeface="Times New Roman" pitchFamily="18" charset="0"/>
              </a:rPr>
              <a:t>th</a:t>
            </a:r>
            <a:r>
              <a:rPr lang="en-US" smtClean="0">
                <a:latin typeface="Times New Roman" pitchFamily="18" charset="0"/>
              </a:rPr>
              <a:t> CN in 50%, with variable 3 n 4. Engorgement of EOMs contributes.  FE-venous engorgement n tortuosity, occ CRVO. Dec VA common n may be perm.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dirty="0" smtClean="0"/>
              <a:t>Образец подзаголовка</a:t>
            </a:r>
            <a:endParaRPr lang="en-US" dirty="0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4F685-E0CC-44B6-8352-6B46456EDAB8}" type="datetime1">
              <a:rPr lang="ru-RU" smtClean="0"/>
              <a:pPr>
                <a:defRPr/>
              </a:pPr>
              <a:t>19.03.2018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12153-9282-432A-BCAD-65323DA8FAF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5F9A2-06E6-4104-B181-BF97EC2FB846}" type="datetime1">
              <a:rPr lang="ru-RU" smtClean="0"/>
              <a:pPr>
                <a:defRPr/>
              </a:pPr>
              <a:t>19.03.2018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50117-45BF-41BF-A900-D2B9A550249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3B7B0-351F-465D-8BC3-C83B7295379B}" type="datetime1">
              <a:rPr lang="ru-RU" smtClean="0"/>
              <a:pPr>
                <a:defRPr/>
              </a:pPr>
              <a:t>19.03.2018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54DE4-756A-41BE-AABB-36D085ECE75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A154A-24E8-45F9-AA46-F67CFE1E5C5C}" type="datetime1">
              <a:rPr lang="ru-RU" smtClean="0"/>
              <a:pPr>
                <a:defRPr/>
              </a:pPr>
              <a:t>19.03.2018</a:t>
            </a:fld>
            <a:endParaRPr lang="ru-RU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8C97E-83F5-401B-809E-3BFA3A5BDFA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BF940-05EB-46E4-AB93-7DBFBA7CB975}" type="datetime1">
              <a:rPr lang="ru-RU" smtClean="0"/>
              <a:pPr>
                <a:defRPr/>
              </a:pPr>
              <a:t>19.03.2018</a:t>
            </a:fld>
            <a:endParaRPr lang="ru-RU" dirty="0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DBCD5-4B47-4122-BF90-86DB2723BEB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627AE3-0353-47D2-97EE-9601A84B6830}" type="datetime1">
              <a:rPr lang="ru-RU" smtClean="0"/>
              <a:pPr>
                <a:defRPr/>
              </a:pPr>
              <a:t>19.03.2018</a:t>
            </a:fld>
            <a:endParaRPr lang="ru-RU" dirty="0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C58E9-7CC3-414B-9EB0-E64DC4E9319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92024-F39E-4520-B945-61E9AF077B3B}" type="datetime1">
              <a:rPr lang="ru-RU" smtClean="0"/>
              <a:pPr>
                <a:defRPr/>
              </a:pPr>
              <a:t>19.03.2018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B3DFE-C329-4B0E-8332-6D4C64A67F5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88174-5952-43B7-8349-A3BE44398651}" type="datetime1">
              <a:rPr lang="ru-RU" smtClean="0"/>
              <a:pPr>
                <a:defRPr/>
              </a:pPr>
              <a:t>19.03.2018</a:t>
            </a:fld>
            <a:endParaRPr lang="ru-RU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D6740-960E-4D7C-99BB-C9722176290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7ED1C-BBC8-4147-B64E-E41D7535DA7D}" type="datetime1">
              <a:rPr lang="ru-RU" smtClean="0"/>
              <a:pPr>
                <a:defRPr/>
              </a:pPr>
              <a:t>19.03.2018</a:t>
            </a:fld>
            <a:endParaRPr lang="ru-RU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065A7-F953-4B10-A436-9AE1E598916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03498-BC3C-47FD-BFF3-F526969060FC}" type="datetime1">
              <a:rPr lang="ru-RU" smtClean="0"/>
              <a:pPr>
                <a:defRPr/>
              </a:pPr>
              <a:t>19.03.2018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D1602-3442-4DBD-AC5F-401D7D83173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16F33-DC4D-43BF-8333-8755AC069431}" type="datetime1">
              <a:rPr lang="ru-RU" smtClean="0"/>
              <a:pPr>
                <a:defRPr/>
              </a:pPr>
              <a:t>19.03.2018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9B2AA-0207-49A3-B2AF-8D23045BA18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spcBef>
                <a:spcPct val="0"/>
              </a:spcBef>
              <a:buClrTx/>
              <a:buSzTx/>
              <a:buFontTx/>
              <a:buNone/>
              <a:defRPr kumimoji="0" sz="1200">
                <a:solidFill>
                  <a:schemeClr val="tx1">
                    <a:shade val="50000"/>
                  </a:schemeClr>
                </a:solidFill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8D587B7E-43AE-4A93-8B22-4E8B88B29ED7}" type="datetime1">
              <a:rPr lang="ru-RU" smtClean="0"/>
              <a:pPr>
                <a:defRPr/>
              </a:pPr>
              <a:t>19.03.2018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spcBef>
                <a:spcPct val="0"/>
              </a:spcBef>
              <a:buClrTx/>
              <a:buSzTx/>
              <a:buFontTx/>
              <a:buNone/>
              <a:defRPr kumimoji="0" sz="1200">
                <a:solidFill>
                  <a:schemeClr val="tx1">
                    <a:shade val="50000"/>
                  </a:schemeClr>
                </a:solidFill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spcBef>
                <a:spcPct val="0"/>
              </a:spcBef>
              <a:buClrTx/>
              <a:buSzTx/>
              <a:buFontTx/>
              <a:buNone/>
              <a:defRPr kumimoji="0" sz="1200">
                <a:solidFill>
                  <a:schemeClr val="tx1">
                    <a:shade val="50000"/>
                  </a:schemeClr>
                </a:solidFill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79FF2177-D1A7-4B5E-A7CA-29F5BE22644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212" r:id="rId1"/>
    <p:sldLayoutId id="2147484213" r:id="rId2"/>
    <p:sldLayoutId id="2147484222" r:id="rId3"/>
    <p:sldLayoutId id="2147484214" r:id="rId4"/>
    <p:sldLayoutId id="2147484215" r:id="rId5"/>
    <p:sldLayoutId id="2147484216" r:id="rId6"/>
    <p:sldLayoutId id="2147484217" r:id="rId7"/>
    <p:sldLayoutId id="2147484218" r:id="rId8"/>
    <p:sldLayoutId id="2147484219" r:id="rId9"/>
    <p:sldLayoutId id="2147484220" r:id="rId10"/>
    <p:sldLayoutId id="2147484221" r:id="rId11"/>
    <p:sldLayoutId id="2147484223" r:id="rId12"/>
    <p:sldLayoutId id="2147484224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8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hyperlink" Target="http://forens-gallery.ru/uploads/Pathology/InsHaemor3110/002ins_haemor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1.png"/><Relationship Id="rId4" Type="http://schemas.openxmlformats.org/officeDocument/2006/relationships/image" Target="../media/image90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1.jpeg"/><Relationship Id="rId4" Type="http://schemas.openxmlformats.org/officeDocument/2006/relationships/image" Target="../media/image100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9.jpeg"/><Relationship Id="rId4" Type="http://schemas.openxmlformats.org/officeDocument/2006/relationships/image" Target="../media/image118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3.jpeg"/><Relationship Id="rId4" Type="http://schemas.openxmlformats.org/officeDocument/2006/relationships/image" Target="../media/image122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1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3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3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3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13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13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13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13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13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13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13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13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1.jpeg"/><Relationship Id="rId4" Type="http://schemas.openxmlformats.org/officeDocument/2006/relationships/image" Target="../media/image150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eg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5.jpeg"/><Relationship Id="rId4" Type="http://schemas.openxmlformats.org/officeDocument/2006/relationships/image" Target="../media/image154.png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13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13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13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13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5.png"/><Relationship Id="rId4" Type="http://schemas.openxmlformats.org/officeDocument/2006/relationships/image" Target="../media/image164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jpeg"/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13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13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13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13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13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jpeg"/><Relationship Id="rId1" Type="http://schemas.openxmlformats.org/officeDocument/2006/relationships/slideLayout" Target="../slideLayouts/slideLayout13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13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jpeg"/><Relationship Id="rId1" Type="http://schemas.openxmlformats.org/officeDocument/2006/relationships/slideLayout" Target="../slideLayouts/slideLayout13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png"/><Relationship Id="rId1" Type="http://schemas.openxmlformats.org/officeDocument/2006/relationships/slideLayout" Target="../slideLayouts/slideLayout13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png"/><Relationship Id="rId1" Type="http://schemas.openxmlformats.org/officeDocument/2006/relationships/slideLayout" Target="../slideLayouts/slideLayout13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13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9.png"/><Relationship Id="rId1" Type="http://schemas.openxmlformats.org/officeDocument/2006/relationships/slideLayout" Target="../slideLayouts/slideLayout13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jpeg"/><Relationship Id="rId1" Type="http://schemas.openxmlformats.org/officeDocument/2006/relationships/slideLayout" Target="../slideLayouts/slideLayout13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jpeg"/><Relationship Id="rId2" Type="http://schemas.openxmlformats.org/officeDocument/2006/relationships/image" Target="../media/image181.jpeg"/><Relationship Id="rId1" Type="http://schemas.openxmlformats.org/officeDocument/2006/relationships/slideLayout" Target="../slideLayouts/slideLayout13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jpeg"/><Relationship Id="rId2" Type="http://schemas.openxmlformats.org/officeDocument/2006/relationships/image" Target="../media/image18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5.jpe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7.jpeg"/><Relationship Id="rId2" Type="http://schemas.openxmlformats.org/officeDocument/2006/relationships/image" Target="../media/image18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8.jpe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jpeg"/><Relationship Id="rId2" Type="http://schemas.openxmlformats.org/officeDocument/2006/relationships/image" Target="../media/image189.jpeg"/><Relationship Id="rId1" Type="http://schemas.openxmlformats.org/officeDocument/2006/relationships/slideLayout" Target="../slideLayouts/slideLayout13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2.jpeg"/><Relationship Id="rId2" Type="http://schemas.openxmlformats.org/officeDocument/2006/relationships/image" Target="../media/image191.jpeg"/><Relationship Id="rId1" Type="http://schemas.openxmlformats.org/officeDocument/2006/relationships/slideLayout" Target="../slideLayouts/slideLayout13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4.jpeg"/><Relationship Id="rId2" Type="http://schemas.openxmlformats.org/officeDocument/2006/relationships/image" Target="../media/image193.jpeg"/><Relationship Id="rId1" Type="http://schemas.openxmlformats.org/officeDocument/2006/relationships/slideLayout" Target="../slideLayouts/slideLayout13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6.jpeg"/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13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7.jpeg"/><Relationship Id="rId1" Type="http://schemas.openxmlformats.org/officeDocument/2006/relationships/slideLayout" Target="../slideLayouts/slideLayout13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8.jpeg"/><Relationship Id="rId1" Type="http://schemas.openxmlformats.org/officeDocument/2006/relationships/slideLayout" Target="../slideLayouts/slideLayout13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9.jpeg"/><Relationship Id="rId1" Type="http://schemas.openxmlformats.org/officeDocument/2006/relationships/slideLayout" Target="../slideLayouts/slideLayout13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1.jpeg"/><Relationship Id="rId2" Type="http://schemas.openxmlformats.org/officeDocument/2006/relationships/image" Target="../media/image200.jpeg"/><Relationship Id="rId1" Type="http://schemas.openxmlformats.org/officeDocument/2006/relationships/slideLayout" Target="../slideLayouts/slideLayout13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3.jpeg"/><Relationship Id="rId2" Type="http://schemas.openxmlformats.org/officeDocument/2006/relationships/image" Target="../media/image202.jpeg"/><Relationship Id="rId1" Type="http://schemas.openxmlformats.org/officeDocument/2006/relationships/slideLayout" Target="../slideLayouts/slideLayout13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5.jpeg"/><Relationship Id="rId2" Type="http://schemas.openxmlformats.org/officeDocument/2006/relationships/image" Target="../media/image204.jpeg"/><Relationship Id="rId1" Type="http://schemas.openxmlformats.org/officeDocument/2006/relationships/slideLayout" Target="../slideLayouts/slideLayout13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7.jpeg"/><Relationship Id="rId2" Type="http://schemas.openxmlformats.org/officeDocument/2006/relationships/image" Target="../media/image206.jpeg"/><Relationship Id="rId1" Type="http://schemas.openxmlformats.org/officeDocument/2006/relationships/slideLayout" Target="../slideLayouts/slideLayout13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8.jpeg"/><Relationship Id="rId1" Type="http://schemas.openxmlformats.org/officeDocument/2006/relationships/slideLayout" Target="../slideLayouts/slideLayout13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9.jpeg"/><Relationship Id="rId1" Type="http://schemas.openxmlformats.org/officeDocument/2006/relationships/slideLayout" Target="../slideLayouts/slideLayout13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5" name="Picture 7" descr="Head Inju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38988" y="0"/>
            <a:ext cx="20050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52400" y="6096000"/>
            <a:ext cx="34163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ru-RU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</a:t>
            </a:r>
            <a:r>
              <a:rPr lang="en-US" alt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eurohirurg.umi.ru</a:t>
            </a:r>
            <a:endParaRPr lang="ru-RU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28596" y="3357562"/>
            <a:ext cx="621136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</a:rPr>
              <a:t>Cerebrovascular</a:t>
            </a:r>
            <a:r>
              <a:rPr lang="en-US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</a:rPr>
              <a:t> Diseases</a:t>
            </a:r>
            <a:endParaRPr lang="ru-RU" sz="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</a:endParaRPr>
          </a:p>
        </p:txBody>
      </p:sp>
      <p:pic>
        <p:nvPicPr>
          <p:cNvPr id="9" name="Picture 1" descr="C:\Users\Мой\Desktop\Etalon-big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2971800" cy="2963614"/>
          </a:xfrm>
          <a:prstGeom prst="rect">
            <a:avLst/>
          </a:prstGeom>
          <a:noFill/>
        </p:spPr>
      </p:pic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3286116" y="642918"/>
            <a:ext cx="3657600" cy="181588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nn-NO" altLang="ru-RU" sz="2800" b="1" dirty="0" smtClean="0">
                <a:solidFill>
                  <a:srgbClr val="0000FF"/>
                </a:solidFill>
              </a:rPr>
              <a:t>V.N.Karazin Kharkiv National University</a:t>
            </a:r>
          </a:p>
          <a:p>
            <a:pPr eaLnBrk="1" hangingPunct="1">
              <a:defRPr/>
            </a:pPr>
            <a:r>
              <a:rPr lang="en-US" altLang="ru-RU" sz="2800" b="1" dirty="0" smtClean="0">
                <a:solidFill>
                  <a:srgbClr val="0000FF"/>
                </a:solidFill>
              </a:rPr>
              <a:t>Department </a:t>
            </a:r>
            <a:r>
              <a:rPr lang="en-US" altLang="ru-RU" sz="2800" b="1" dirty="0">
                <a:solidFill>
                  <a:srgbClr val="0000FF"/>
                </a:solidFill>
              </a:rPr>
              <a:t>of Neurosurgery</a:t>
            </a:r>
            <a:endParaRPr lang="ru-RU" altLang="ru-RU" sz="28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06" y="214290"/>
            <a:ext cx="9036496" cy="6383062"/>
          </a:xfrm>
        </p:spPr>
        <p:txBody>
          <a:bodyPr>
            <a:noAutofit/>
          </a:bodyPr>
          <a:lstStyle/>
          <a:p>
            <a:pPr algn="l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bg1"/>
                </a:solidFill>
              </a:rPr>
              <a:t>◊ Annually there are more than </a:t>
            </a:r>
            <a:r>
              <a:rPr lang="en-US" sz="2800" dirty="0" smtClean="0">
                <a:solidFill>
                  <a:srgbClr val="FF0000"/>
                </a:solidFill>
              </a:rPr>
              <a:t>7 million </a:t>
            </a:r>
            <a:r>
              <a:rPr lang="en-US" sz="2800" dirty="0" smtClean="0">
                <a:solidFill>
                  <a:schemeClr val="bg1"/>
                </a:solidFill>
              </a:rPr>
              <a:t>cases of strokes registered all over the world</a:t>
            </a:r>
            <a:r>
              <a:rPr lang="ru-RU" sz="2800" dirty="0" smtClean="0">
                <a:solidFill>
                  <a:schemeClr val="bg1"/>
                </a:solidFill>
              </a:rPr>
              <a:t/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en-US" sz="2800" dirty="0" smtClean="0">
                <a:solidFill>
                  <a:schemeClr val="bg1"/>
                </a:solidFill>
              </a:rPr>
              <a:t/>
            </a:r>
            <a:br>
              <a:rPr lang="en-US" sz="2800" dirty="0" smtClean="0">
                <a:solidFill>
                  <a:schemeClr val="bg1"/>
                </a:solidFill>
              </a:rPr>
            </a:br>
            <a:r>
              <a:rPr lang="en-US" sz="2800" dirty="0" smtClean="0">
                <a:solidFill>
                  <a:schemeClr val="bg1"/>
                </a:solidFill>
              </a:rPr>
              <a:t>◊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4,6 million </a:t>
            </a:r>
            <a:r>
              <a:rPr lang="en-US" sz="2800" dirty="0" smtClean="0">
                <a:solidFill>
                  <a:schemeClr val="bg1"/>
                </a:solidFill>
              </a:rPr>
              <a:t>of people die each year, that is 9-12% from all death rate</a:t>
            </a:r>
            <a:r>
              <a:rPr lang="ru-RU" sz="2800" dirty="0" smtClean="0">
                <a:solidFill>
                  <a:schemeClr val="bg1"/>
                </a:solidFill>
              </a:rPr>
              <a:t> (</a:t>
            </a:r>
            <a:r>
              <a:rPr lang="en-US" sz="2800" dirty="0" smtClean="0">
                <a:solidFill>
                  <a:schemeClr val="bg1"/>
                </a:solidFill>
              </a:rPr>
              <a:t>WHO</a:t>
            </a:r>
            <a:r>
              <a:rPr lang="ru-RU" sz="2800" dirty="0" smtClean="0">
                <a:solidFill>
                  <a:schemeClr val="bg1"/>
                </a:solidFill>
              </a:rPr>
              <a:t>)</a:t>
            </a:r>
            <a:r>
              <a:rPr lang="en-US" sz="2800" dirty="0" smtClean="0">
                <a:solidFill>
                  <a:schemeClr val="bg1"/>
                </a:solidFill>
              </a:rPr>
              <a:t/>
            </a:r>
            <a:br>
              <a:rPr lang="en-US" sz="28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/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en-US" sz="2800" dirty="0" smtClean="0">
                <a:solidFill>
                  <a:schemeClr val="bg1"/>
                </a:solidFill>
              </a:rPr>
              <a:t>◊ </a:t>
            </a:r>
            <a:r>
              <a:rPr lang="ru-RU" altLang="ru-RU" sz="2800" dirty="0" smtClean="0">
                <a:solidFill>
                  <a:schemeClr val="bg1"/>
                </a:solidFill>
                <a:latin typeface="Arial" pitchFamily="34" charset="0"/>
              </a:rPr>
              <a:t>Cerebrovascular disease is the most common life threatening neurological event in the U.S. Intracranial atherosclerosis is responsible for approximately </a:t>
            </a:r>
            <a:r>
              <a:rPr lang="ru-RU" altLang="ru-RU" sz="2800" dirty="0" smtClean="0">
                <a:solidFill>
                  <a:srgbClr val="FF0000"/>
                </a:solidFill>
                <a:latin typeface="Arial" pitchFamily="34" charset="0"/>
              </a:rPr>
              <a:t>40,000</a:t>
            </a:r>
            <a:r>
              <a:rPr lang="ru-RU" altLang="ru-RU" sz="2800" dirty="0" smtClean="0">
                <a:solidFill>
                  <a:schemeClr val="bg1"/>
                </a:solidFill>
                <a:latin typeface="Arial" pitchFamily="34" charset="0"/>
              </a:rPr>
              <a:t> of these attacks per year, representing </a:t>
            </a:r>
            <a:r>
              <a:rPr lang="ru-RU" altLang="ru-RU" sz="2800" dirty="0" smtClean="0">
                <a:solidFill>
                  <a:srgbClr val="FF0000"/>
                </a:solidFill>
                <a:latin typeface="Arial" pitchFamily="34" charset="0"/>
              </a:rPr>
              <a:t>10%</a:t>
            </a:r>
            <a:r>
              <a:rPr lang="ru-RU" altLang="ru-RU" sz="2800" dirty="0" smtClean="0">
                <a:solidFill>
                  <a:schemeClr val="bg1"/>
                </a:solidFill>
                <a:latin typeface="Arial" pitchFamily="34" charset="0"/>
              </a:rPr>
              <a:t> of all ischemic strokes</a:t>
            </a:r>
            <a:r>
              <a:rPr lang="ru-RU" sz="2800" dirty="0" smtClean="0">
                <a:solidFill>
                  <a:schemeClr val="bg1"/>
                </a:solidFill>
              </a:rPr>
              <a:t/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en-US" sz="2800" dirty="0" smtClean="0">
                <a:solidFill>
                  <a:schemeClr val="bg1"/>
                </a:solidFill>
              </a:rPr>
              <a:t/>
            </a:r>
            <a:br>
              <a:rPr lang="en-US" sz="2800" dirty="0" smtClean="0">
                <a:solidFill>
                  <a:schemeClr val="bg1"/>
                </a:solidFill>
              </a:rPr>
            </a:br>
            <a:r>
              <a:rPr lang="en-US" sz="2800" dirty="0" smtClean="0">
                <a:solidFill>
                  <a:schemeClr val="bg1"/>
                </a:solidFill>
              </a:rPr>
              <a:t>◊ During the last 15 years cerebrovascular pathology among the people able to work has grown almost twice and </a:t>
            </a:r>
            <a:r>
              <a:rPr lang="en-US" sz="2800" dirty="0" smtClean="0">
                <a:solidFill>
                  <a:srgbClr val="FF0000"/>
                </a:solidFill>
              </a:rPr>
              <a:t>to 2025 year </a:t>
            </a:r>
            <a:r>
              <a:rPr lang="en-US" sz="2800" dirty="0" smtClean="0">
                <a:solidFill>
                  <a:schemeClr val="bg1"/>
                </a:solidFill>
              </a:rPr>
              <a:t>the cerebro</a:t>
            </a:r>
            <a:r>
              <a:rPr lang="ru-RU" sz="2800" dirty="0" smtClean="0">
                <a:solidFill>
                  <a:schemeClr val="bg1"/>
                </a:solidFill>
              </a:rPr>
              <a:t>-</a:t>
            </a:r>
            <a:r>
              <a:rPr lang="en-US" sz="2800" dirty="0" smtClean="0">
                <a:solidFill>
                  <a:schemeClr val="bg1"/>
                </a:solidFill>
              </a:rPr>
              <a:t>vascular diseases rate will be </a:t>
            </a:r>
            <a:r>
              <a:rPr lang="en-US" sz="2800" dirty="0" smtClean="0">
                <a:solidFill>
                  <a:srgbClr val="FF0000"/>
                </a:solidFill>
              </a:rPr>
              <a:t>increased on 30%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BC58E9-7CC3-414B-9EB0-E64DC4E9319F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5"/>
          <p:cNvSpPr txBox="1">
            <a:spLocks noChangeArrowheads="1"/>
          </p:cNvSpPr>
          <p:nvPr/>
        </p:nvSpPr>
        <p:spPr bwMode="auto">
          <a:xfrm>
            <a:off x="0" y="-24"/>
            <a:ext cx="9144000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2000" dirty="0">
                <a:solidFill>
                  <a:schemeClr val="bg1"/>
                </a:solidFill>
                <a:latin typeface="Arial" pitchFamily="34" charset="0"/>
              </a:rPr>
              <a:t/>
            </a:r>
            <a:br>
              <a:rPr lang="ru-RU" altLang="ru-RU" sz="2000" dirty="0">
                <a:solidFill>
                  <a:schemeClr val="bg1"/>
                </a:solidFill>
                <a:latin typeface="Arial" pitchFamily="34" charset="0"/>
              </a:rPr>
            </a:br>
            <a:r>
              <a:rPr lang="en-US" sz="2000" b="1" dirty="0" smtClean="0">
                <a:solidFill>
                  <a:schemeClr val="bg1"/>
                </a:solidFill>
              </a:rPr>
              <a:t> ◊ 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itchFamily="34" charset="0"/>
              </a:rPr>
              <a:t>Stroke 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is the third leading cause of death in the United States.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Of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the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more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than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>
                <a:solidFill>
                  <a:srgbClr val="FF0000"/>
                </a:solidFill>
                <a:latin typeface="Arial" pitchFamily="34" charset="0"/>
              </a:rPr>
              <a:t>700,000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people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affected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every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year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,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about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>
                <a:solidFill>
                  <a:srgbClr val="FF0000"/>
                </a:solidFill>
                <a:latin typeface="Arial" pitchFamily="34" charset="0"/>
              </a:rPr>
              <a:t>500,000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of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these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are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first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attacks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,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and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>
                <a:solidFill>
                  <a:srgbClr val="FF0000"/>
                </a:solidFill>
                <a:latin typeface="Arial" pitchFamily="34" charset="0"/>
              </a:rPr>
              <a:t>200,000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are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 err="1">
                <a:solidFill>
                  <a:schemeClr val="bg1"/>
                </a:solidFill>
                <a:latin typeface="Arial" pitchFamily="34" charset="0"/>
              </a:rPr>
              <a:t>recurrent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. About </a:t>
            </a:r>
            <a:r>
              <a:rPr lang="ru-RU" altLang="ru-RU" sz="2000" b="1" dirty="0" smtClean="0">
                <a:solidFill>
                  <a:srgbClr val="FF0000"/>
                </a:solidFill>
                <a:latin typeface="Arial" pitchFamily="34" charset="0"/>
              </a:rPr>
              <a:t>25%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of people who recover from their first stroke will have another stroke within five 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itchFamily="34" charset="0"/>
              </a:rPr>
              <a:t>years</a:t>
            </a:r>
            <a:endParaRPr lang="en-US" altLang="ru-RU" sz="2000" b="1" dirty="0" smtClean="0">
              <a:solidFill>
                <a:schemeClr val="bg1"/>
              </a:solidFill>
              <a:latin typeface="Arial" pitchFamily="34" charset="0"/>
            </a:endParaRPr>
          </a:p>
          <a:p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/>
            </a:r>
            <a:b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</a:br>
            <a:r>
              <a:rPr lang="en-US" sz="2000" b="1" dirty="0" smtClean="0">
                <a:solidFill>
                  <a:schemeClr val="bg1"/>
                </a:solidFill>
              </a:rPr>
              <a:t> ◊ 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itchFamily="34" charset="0"/>
              </a:rPr>
              <a:t>Stroke 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is a leading cause of serious long-term disability, with an estimated </a:t>
            </a:r>
            <a:r>
              <a:rPr lang="ru-RU" altLang="ru-RU" sz="2000" b="1" dirty="0">
                <a:solidFill>
                  <a:srgbClr val="FF0000"/>
                </a:solidFill>
                <a:latin typeface="Arial" pitchFamily="34" charset="0"/>
              </a:rPr>
              <a:t>5.4 million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stroke survivors currently alive today. The American Heart 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itchFamily="34" charset="0"/>
              </a:rPr>
              <a:t>Association 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estimates that in 2003, stroke cost about </a:t>
            </a:r>
            <a:r>
              <a:rPr lang="ru-RU" altLang="ru-RU" sz="2000" b="1" dirty="0">
                <a:solidFill>
                  <a:srgbClr val="FF0000"/>
                </a:solidFill>
                <a:latin typeface="Arial" pitchFamily="34" charset="0"/>
              </a:rPr>
              <a:t>$51.2 billion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in both direct and indirect costs in the United States 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itchFamily="34" charset="0"/>
              </a:rPr>
              <a:t>alone</a:t>
            </a:r>
            <a:endParaRPr lang="en-US" altLang="ru-RU" sz="2000" b="1" dirty="0" smtClean="0">
              <a:solidFill>
                <a:schemeClr val="bg1"/>
              </a:solidFill>
              <a:latin typeface="Arial" pitchFamily="34" charset="0"/>
            </a:endParaRPr>
          </a:p>
          <a:p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/>
            </a:r>
            <a:b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</a:br>
            <a:r>
              <a:rPr lang="en-US" sz="2000" b="1" dirty="0" smtClean="0">
                <a:solidFill>
                  <a:schemeClr val="bg1"/>
                </a:solidFill>
              </a:rPr>
              <a:t> ◊ 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itchFamily="34" charset="0"/>
              </a:rPr>
              <a:t>The 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most recent prevalence statistics from the American Heart Association estimate that </a:t>
            </a:r>
            <a:r>
              <a:rPr lang="ru-RU" altLang="ru-RU" sz="2000" b="1" dirty="0">
                <a:solidFill>
                  <a:srgbClr val="FF0000"/>
                </a:solidFill>
                <a:latin typeface="Arial" pitchFamily="34" charset="0"/>
              </a:rPr>
              <a:t>5,400,000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people have experienced 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itchFamily="34" charset="0"/>
              </a:rPr>
              <a:t>stroke</a:t>
            </a:r>
            <a:endParaRPr lang="en-US" altLang="ru-RU" sz="2000" b="1" dirty="0" smtClean="0">
              <a:solidFill>
                <a:schemeClr val="bg1"/>
              </a:solidFill>
              <a:latin typeface="Arial" pitchFamily="34" charset="0"/>
            </a:endParaRPr>
          </a:p>
          <a:p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/>
            </a:r>
            <a:b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</a:br>
            <a:r>
              <a:rPr lang="en-US" sz="2000" b="1" dirty="0" smtClean="0">
                <a:solidFill>
                  <a:schemeClr val="bg1"/>
                </a:solidFill>
              </a:rPr>
              <a:t> ◊ 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itchFamily="34" charset="0"/>
              </a:rPr>
              <a:t>Every 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year, an estimated </a:t>
            </a:r>
            <a:r>
              <a:rPr lang="ru-RU" altLang="ru-RU" sz="2000" b="1" dirty="0">
                <a:solidFill>
                  <a:srgbClr val="FF0000"/>
                </a:solidFill>
                <a:latin typeface="Arial" pitchFamily="34" charset="0"/>
              </a:rPr>
              <a:t>30,000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 people in the 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itchFamily="34" charset="0"/>
              </a:rPr>
              <a:t>U.S. 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experience a ruptured cerebral aneurysm and as many as </a:t>
            </a:r>
            <a:r>
              <a:rPr lang="ru-RU" altLang="ru-RU" sz="2000" b="1" dirty="0" smtClean="0">
                <a:solidFill>
                  <a:srgbClr val="FF0000"/>
                </a:solidFill>
                <a:latin typeface="Arial" pitchFamily="34" charset="0"/>
              </a:rPr>
              <a:t>6% 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may have an unruptured 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itchFamily="34" charset="0"/>
              </a:rPr>
              <a:t>aneurysm</a:t>
            </a:r>
            <a:endParaRPr lang="en-US" altLang="ru-RU" sz="2000" b="1" dirty="0" smtClean="0">
              <a:solidFill>
                <a:schemeClr val="bg1"/>
              </a:solidFill>
              <a:latin typeface="Arial" pitchFamily="34" charset="0"/>
            </a:endParaRPr>
          </a:p>
          <a:p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/>
            </a:r>
            <a:b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</a:br>
            <a:r>
              <a:rPr lang="en-US" sz="2000" b="1" dirty="0" smtClean="0">
                <a:solidFill>
                  <a:schemeClr val="bg1"/>
                </a:solidFill>
              </a:rPr>
              <a:t> ◊ 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itchFamily="34" charset="0"/>
              </a:rPr>
              <a:t>Arteriovenous 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malformations (AVMs) are present in about </a:t>
            </a:r>
            <a:r>
              <a:rPr lang="ru-RU" altLang="ru-RU" sz="2000" b="1" dirty="0" smtClean="0">
                <a:solidFill>
                  <a:srgbClr val="FF0000"/>
                </a:solidFill>
                <a:latin typeface="Arial" pitchFamily="34" charset="0"/>
              </a:rPr>
              <a:t>1% 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of the general population. The risk of hemorrhage from an AVM is </a:t>
            </a:r>
            <a:r>
              <a:rPr lang="ru-RU" altLang="ru-RU" sz="2000" b="1" dirty="0" smtClean="0">
                <a:solidFill>
                  <a:srgbClr val="FF0000"/>
                </a:solidFill>
                <a:latin typeface="Arial" pitchFamily="34" charset="0"/>
              </a:rPr>
              <a:t>4%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percent per year with a </a:t>
            </a:r>
            <a:r>
              <a:rPr lang="ru-RU" altLang="ru-RU" sz="2000" b="1" dirty="0" smtClean="0">
                <a:solidFill>
                  <a:srgbClr val="FF0000"/>
                </a:solidFill>
                <a:latin typeface="Arial" pitchFamily="34" charset="0"/>
              </a:rPr>
              <a:t>15%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itchFamily="34" charset="0"/>
              </a:rPr>
              <a:t> chance 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</a:rPr>
              <a:t>of stroke or death with each hemorrhage</a:t>
            </a:r>
            <a:endParaRPr lang="ru-RU" altLang="ru-RU" sz="1400" b="1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3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44" y="1000108"/>
            <a:ext cx="9001156" cy="5459362"/>
          </a:xfrm>
        </p:spPr>
        <p:txBody>
          <a:bodyPr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>◊cerebral circulation regulates metabolic activity of brain tissue</a:t>
            </a:r>
            <a:br>
              <a:rPr lang="en-US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en-US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en-US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en-US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>◊brain practically does not keep reserves of oxygen </a:t>
            </a:r>
            <a:br>
              <a:rPr lang="en-US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en-US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>◊brain mass of approx </a:t>
            </a:r>
            <a:r>
              <a:rPr lang="en-US" altLang="ru-RU" sz="2800" dirty="0" smtClean="0">
                <a:solidFill>
                  <a:srgbClr val="FF0000"/>
                </a:solidFill>
                <a:latin typeface="Arial" pitchFamily="34" charset="0"/>
                <a:ea typeface="+mn-ea"/>
                <a:cs typeface="Arial" pitchFamily="34" charset="0"/>
              </a:rPr>
              <a:t>1400 gr. (2% of body’s)</a:t>
            </a:r>
            <a:r>
              <a:rPr lang="en-US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>; it consumes approximately </a:t>
            </a:r>
            <a:r>
              <a:rPr lang="en-US" altLang="ru-RU" sz="2800" dirty="0" smtClean="0">
                <a:solidFill>
                  <a:srgbClr val="FF0000"/>
                </a:solidFill>
                <a:latin typeface="Arial" pitchFamily="34" charset="0"/>
                <a:ea typeface="+mn-ea"/>
                <a:cs typeface="Arial" pitchFamily="34" charset="0"/>
              </a:rPr>
              <a:t>20% of all oxygen </a:t>
            </a:r>
            <a:r>
              <a:rPr lang="en-US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>and </a:t>
            </a:r>
            <a:r>
              <a:rPr lang="en-US" altLang="ru-RU" sz="2800" dirty="0" smtClean="0">
                <a:solidFill>
                  <a:srgbClr val="FF0000"/>
                </a:solidFill>
                <a:latin typeface="Arial" pitchFamily="34" charset="0"/>
                <a:ea typeface="+mn-ea"/>
                <a:cs typeface="Arial" pitchFamily="34" charset="0"/>
              </a:rPr>
              <a:t>17% of all glucose </a:t>
            </a:r>
            <a:r>
              <a:rPr lang="en-US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>which incomes the organism </a:t>
            </a:r>
            <a:br>
              <a:rPr lang="en-US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en-US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en-US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en-US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>◊ total area of brain capillaries in adult </a:t>
            </a:r>
            <a:r>
              <a:rPr lang="en-US" altLang="ru-RU" sz="2800" dirty="0" smtClean="0">
                <a:solidFill>
                  <a:srgbClr val="FF0000"/>
                </a:solidFill>
                <a:latin typeface="Arial" pitchFamily="34" charset="0"/>
                <a:ea typeface="+mn-ea"/>
                <a:cs typeface="Arial" pitchFamily="34" charset="0"/>
              </a:rPr>
              <a:t>~ 12 m²</a:t>
            </a:r>
            <a:r>
              <a:rPr lang="en-US" altLang="ru-RU" sz="280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>, total length is </a:t>
            </a:r>
            <a:r>
              <a:rPr lang="en-US" altLang="ru-RU" sz="2800" dirty="0" smtClean="0">
                <a:solidFill>
                  <a:srgbClr val="FF0000"/>
                </a:solidFill>
                <a:latin typeface="Arial" pitchFamily="34" charset="0"/>
                <a:ea typeface="+mn-ea"/>
                <a:cs typeface="Arial" pitchFamily="34" charset="0"/>
              </a:rPr>
              <a:t>about 650 km</a:t>
            </a:r>
            <a:endParaRPr lang="en-US" altLang="ru-RU" sz="2800" dirty="0">
              <a:solidFill>
                <a:srgbClr val="FF000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574680" y="260648"/>
            <a:ext cx="8229600" cy="805334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600" b="1" dirty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Features of cerebral </a:t>
            </a:r>
            <a:r>
              <a:rPr lang="en-US" sz="3600" b="1" dirty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cs typeface="Arial" charset="0"/>
              </a:rPr>
              <a:t>blood flow</a:t>
            </a:r>
            <a:endParaRPr lang="en-US" sz="3600" b="1" dirty="0">
              <a:ln w="6350">
                <a:noFill/>
              </a:ln>
              <a:solidFill>
                <a:srgbClr val="FF0000"/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4</a:t>
            </a:fld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7620" y="928670"/>
            <a:ext cx="4786346" cy="3071834"/>
          </a:xfrm>
        </p:spPr>
        <p:txBody>
          <a:bodyPr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500" dirty="0" smtClean="0">
                <a:solidFill>
                  <a:schemeClr val="accent4">
                    <a:lumMod val="75000"/>
                  </a:schemeClr>
                </a:solidFill>
              </a:rPr>
              <a:t>Cerebral arteries and their branches are formed by two systems, on which blood flows into cerebrum: </a:t>
            </a:r>
            <a:br>
              <a:rPr lang="en-US" sz="25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en-US" sz="2500" dirty="0" smtClean="0">
                <a:solidFill>
                  <a:schemeClr val="accent4">
                    <a:lumMod val="75000"/>
                  </a:schemeClr>
                </a:solidFill>
              </a:rPr>
              <a:t>◊ arterial system on the convex of the brain </a:t>
            </a:r>
            <a:br>
              <a:rPr lang="en-US" sz="25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en-US" sz="2500" dirty="0" smtClean="0">
                <a:solidFill>
                  <a:schemeClr val="accent4">
                    <a:lumMod val="75000"/>
                  </a:schemeClr>
                </a:solidFill>
              </a:rPr>
              <a:t>◊ arteries inside the brain of both systems</a:t>
            </a:r>
            <a:endParaRPr lang="ru-RU" sz="25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24578" name="Содержимое 4" descr="image 1338.pn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3869074" cy="3071810"/>
          </a:xfr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3929058" y="142852"/>
            <a:ext cx="5036000" cy="785794"/>
          </a:xfrm>
          <a:prstGeom prst="rect">
            <a:avLst/>
          </a:prstGeom>
        </p:spPr>
        <p:txBody>
          <a:bodyPr anchor="ctr">
            <a:normAutofit fontScale="92500" lnSpcReduction="1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2700" b="1" dirty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 Unicode" pitchFamily="34" charset="0"/>
                <a:ea typeface="+mj-ea"/>
                <a:cs typeface="Lucida Sans Unicode" pitchFamily="34" charset="0"/>
              </a:rPr>
              <a:t>Anatomy-topographical features of </a:t>
            </a:r>
            <a:r>
              <a:rPr lang="en-US" sz="2700" b="1" dirty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 Unicode" pitchFamily="34" charset="0"/>
                <a:cs typeface="Lucida Sans Unicode" pitchFamily="34" charset="0"/>
              </a:rPr>
              <a:t>cerebral</a:t>
            </a:r>
            <a:r>
              <a:rPr lang="en-US" sz="2700" b="1" dirty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 Unicode" pitchFamily="34" charset="0"/>
                <a:ea typeface="+mj-ea"/>
                <a:cs typeface="Lucida Sans Unicode" pitchFamily="34" charset="0"/>
              </a:rPr>
              <a:t> vessels</a:t>
            </a:r>
            <a:endParaRPr lang="ru-RU" sz="2700" b="1" dirty="0">
              <a:ln w="6350">
                <a:noFill/>
              </a:ln>
              <a:solidFill>
                <a:srgbClr val="FF0000"/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929058" y="4214818"/>
            <a:ext cx="4714908" cy="2214578"/>
          </a:xfrm>
          <a:prstGeom prst="rect">
            <a:avLst/>
          </a:prstGeom>
        </p:spPr>
        <p:txBody>
          <a:bodyPr anchor="ctr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500" b="1" dirty="0">
                <a:ln w="6350">
                  <a:noFill/>
                </a:ln>
                <a:solidFill>
                  <a:schemeClr val="bg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The vascular system of brainstem is presented by arteries, which depart from the vessels of brain basis and has plenty of </a:t>
            </a:r>
            <a:r>
              <a:rPr lang="en-US" sz="2500" b="1" dirty="0" err="1">
                <a:ln w="6350">
                  <a:noFill/>
                </a:ln>
                <a:solidFill>
                  <a:schemeClr val="bg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anastomosis</a:t>
            </a:r>
            <a:endParaRPr lang="ru-RU" sz="2500" b="1" dirty="0">
              <a:ln w="6350">
                <a:noFill/>
              </a:ln>
              <a:solidFill>
                <a:schemeClr val="bg1"/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" name="Picture 2" descr="C:\Documents and Settings\Администратор\Рабочий стол\shema-krovosnabzheniya-kory-golovnogo-mozg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071810"/>
            <a:ext cx="3857620" cy="3786190"/>
          </a:xfrm>
          <a:prstGeom prst="rect">
            <a:avLst/>
          </a:prstGeom>
          <a:noFill/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78C97E-83F5-401B-809E-3BFA3A5BDFAC}" type="slidenum">
              <a:rPr lang="ru-RU" smtClean="0">
                <a:solidFill>
                  <a:schemeClr val="bg1"/>
                </a:solidFill>
              </a:rPr>
              <a:pPr>
                <a:defRPr/>
              </a:pPr>
              <a:t>5</a:t>
            </a:fld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6215074" y="714356"/>
            <a:ext cx="2928926" cy="151288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FF0000"/>
                </a:solidFill>
              </a:rPr>
              <a:t>Collateral Circulation</a:t>
            </a: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143636" y="2143116"/>
            <a:ext cx="3000364" cy="1857388"/>
          </a:xfrm>
        </p:spPr>
        <p:txBody>
          <a:bodyPr>
            <a:normAutofit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ru-RU" sz="25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- </a:t>
            </a:r>
            <a:r>
              <a:rPr lang="en-US" sz="25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Circle </a:t>
            </a:r>
            <a:r>
              <a:rPr lang="en-US" sz="25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of Willis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ru-RU" sz="25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- </a:t>
            </a:r>
            <a:r>
              <a:rPr lang="en-US" sz="25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Variation</a:t>
            </a:r>
            <a:endParaRPr lang="ru-RU" sz="2500" b="1" dirty="0" smtClean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55600" indent="-219075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ru-RU" sz="25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- </a:t>
            </a:r>
            <a:r>
              <a:rPr lang="en-US" sz="2500" b="1" dirty="0" err="1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Leptomeningeal</a:t>
            </a:r>
            <a:r>
              <a:rPr lang="ru-RU" sz="25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25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Collateral</a:t>
            </a:r>
            <a:endParaRPr lang="en-US" sz="2500" b="1" dirty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 descr="C:\Documents and Settings\Администратор\Рабочий стол\circle of will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6308609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357950" y="4500570"/>
            <a:ext cx="25717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A circle of Willis is a basic level of anastomosis</a:t>
            </a:r>
            <a:endParaRPr lang="ru-RU" b="1" dirty="0">
              <a:ln w="6350">
                <a:noFill/>
              </a:ln>
              <a:solidFill>
                <a:srgbClr val="FF0000"/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1255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553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38900" y="152400"/>
            <a:ext cx="27051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53200" y="4830763"/>
            <a:ext cx="2590800" cy="162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6917" name="Rectangle 5"/>
          <p:cNvSpPr>
            <a:spLocks noChangeArrowheads="1"/>
          </p:cNvSpPr>
          <p:nvPr/>
        </p:nvSpPr>
        <p:spPr bwMode="auto">
          <a:xfrm>
            <a:off x="6929454" y="4357694"/>
            <a:ext cx="207167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anchor="ctr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Location VA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Sans" pitchFamily="34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AFC46D-8F57-4088-8E39-0C3B1F95E57A}" type="slidenum">
              <a:rPr lang="ru-RU" smtClean="0"/>
              <a:pPr>
                <a:defRPr/>
              </a:pPr>
              <a:t>7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mca-infarct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142985"/>
            <a:ext cx="4572000" cy="5715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44" name="Text Box 4"/>
          <p:cNvSpPr txBox="1">
            <a:spLocks noChangeArrowheads="1"/>
          </p:cNvSpPr>
          <p:nvPr/>
        </p:nvSpPr>
        <p:spPr bwMode="auto">
          <a:xfrm>
            <a:off x="0" y="188913"/>
            <a:ext cx="4356100" cy="5794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ru-RU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Angsana New"/>
                <a:cs typeface="Angsana New"/>
              </a:rPr>
              <a:t>3h after occlusion</a:t>
            </a:r>
            <a:endParaRPr lang="th-TH" altLang="ru-RU" sz="3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itchFamily="34" charset="0"/>
              <a:ea typeface="Angsana New"/>
              <a:cs typeface="Angsana New"/>
            </a:endParaRPr>
          </a:p>
        </p:txBody>
      </p:sp>
      <p:sp>
        <p:nvSpPr>
          <p:cNvPr id="112645" name="Text Box 5"/>
          <p:cNvSpPr txBox="1">
            <a:spLocks noChangeArrowheads="1"/>
          </p:cNvSpPr>
          <p:nvPr/>
        </p:nvSpPr>
        <p:spPr bwMode="auto">
          <a:xfrm>
            <a:off x="4514850" y="188913"/>
            <a:ext cx="4643438" cy="5794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ru-RU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Angsana New"/>
                <a:cs typeface="Angsana New"/>
              </a:rPr>
              <a:t>20h after occlusion</a:t>
            </a:r>
            <a:endParaRPr lang="th-TH" altLang="ru-RU" sz="3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itchFamily="34" charset="0"/>
              <a:ea typeface="Angsana New"/>
              <a:cs typeface="Angsana New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8</a:t>
            </a:fld>
            <a:endParaRPr lang="ru-RU" dirty="0"/>
          </a:p>
        </p:txBody>
      </p:sp>
      <p:pic>
        <p:nvPicPr>
          <p:cNvPr id="6146" name="Picture 2" descr="C:\Documents and Settings\user\Рабочий стол\819px-MCA_Territory_Infarct.svg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0" y="1142984"/>
            <a:ext cx="4572000" cy="5715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  <p:pic>
        <p:nvPicPr>
          <p:cNvPr id="98306" name="Picture 2" descr="C:\Documents and Settings\Администратор\Рабочий стол\180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Содержимое 4" descr="image 3315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908049"/>
            <a:ext cx="4000496" cy="2981535"/>
          </a:xfrm>
        </p:spPr>
      </p:pic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167321" y="188640"/>
            <a:ext cx="8856984" cy="584775"/>
          </a:xfrm>
        </p:spPr>
        <p:txBody>
          <a:bodyPr wrap="square" rtlCol="0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Ultrasonography</a:t>
            </a:r>
            <a:r>
              <a:rPr lang="en-U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with a full-duplex scan-out</a:t>
            </a:r>
            <a:endParaRPr lang="ru-RU" sz="3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6323" name="Рисунок 5" descr="image 3318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25964" y="968375"/>
            <a:ext cx="3960812" cy="286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Рисунок 6" descr="image 3321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3872904"/>
            <a:ext cx="4143372" cy="2913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5" name="Рисунок 7" descr="image 3324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076700"/>
            <a:ext cx="396875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10</a:t>
            </a:fld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529615" y="188640"/>
            <a:ext cx="8229600" cy="1077218"/>
          </a:xfrm>
        </p:spPr>
        <p:txBody>
          <a:bodyPr wrap="square" rtlCol="0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Magnetic-resonance tomography and MR-angiography</a:t>
            </a:r>
            <a:endParaRPr lang="ru-RU" sz="3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7346" name="Рисунок 9" descr="image 3338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81300"/>
            <a:ext cx="5414963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7" name="Рисунок 10" descr="image 334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1288" y="1196975"/>
            <a:ext cx="5192712" cy="391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11</a:t>
            </a:fld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467544" y="82094"/>
            <a:ext cx="8229600" cy="1077218"/>
          </a:xfrm>
        </p:spPr>
        <p:txBody>
          <a:bodyPr wrap="square" rtlCol="0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Angiography, digital angiography, 3D-CT-angiography</a:t>
            </a:r>
            <a:endParaRPr lang="ru-RU" sz="3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8370" name="Рисунок 5" descr="image 3357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33963" y="3789363"/>
            <a:ext cx="4062412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1" name="Рисунок 6" descr="image 3360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1125538"/>
            <a:ext cx="3362325" cy="253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2" name="Рисунок 7" descr="image 3363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412875"/>
            <a:ext cx="1835150" cy="32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3" name="Рисунок 8" descr="image 3370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35150" y="2781300"/>
            <a:ext cx="1504950" cy="316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4" name="Рисунок 11" descr="image 3377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78200" y="1155700"/>
            <a:ext cx="1662113" cy="299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12</a:t>
            </a:fld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683568" y="188640"/>
            <a:ext cx="7286676" cy="584775"/>
          </a:xfrm>
        </p:spPr>
        <p:txBody>
          <a:bodyPr wrap="square" rtlCol="0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 scan, OPECT imaging</a:t>
            </a:r>
            <a:endParaRPr lang="ru-RU" sz="3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4" name="Рисунок 9" descr="image 340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88"/>
            <a:ext cx="2411413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5" name="Рисунок 10" descr="image 3395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0"/>
            <a:ext cx="2174875" cy="252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6" name="Рисунок 12" descr="image 3398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68563" y="1317625"/>
            <a:ext cx="2349500" cy="274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7" name="Рисунок 13" descr="image 3404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88125" y="4864100"/>
            <a:ext cx="2565400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8" name="Рисунок 14" descr="image 3407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97438" y="2276475"/>
            <a:ext cx="2101850" cy="213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9" name="Рисунок 15" descr="image 3410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43313" y="4508500"/>
            <a:ext cx="2879725" cy="218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400" name="Рисунок 16" descr="image 3413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149725"/>
            <a:ext cx="3590925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13</a:t>
            </a:fld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2214546" y="71414"/>
            <a:ext cx="4714908" cy="642942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 smtClean="0">
                <a:solidFill>
                  <a:srgbClr val="FF0000"/>
                </a:solidFill>
              </a:rPr>
              <a:t>Angiography</a:t>
            </a:r>
            <a:endParaRPr lang="ru-RU" sz="4000" dirty="0" smtClean="0"/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59074" name="Picture 2" descr="C:\Documents and Settings\Администратор\Рабочий стол\rezultat-angioografi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2723723" cy="2714644"/>
          </a:xfrm>
          <a:prstGeom prst="rect">
            <a:avLst/>
          </a:prstGeom>
          <a:noFill/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57158" y="3714752"/>
            <a:ext cx="2214578" cy="285752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sz="1800" dirty="0" smtClean="0">
                <a:solidFill>
                  <a:srgbClr val="0000FF"/>
                </a:solidFill>
              </a:rPr>
              <a:t>MRI-angiography</a:t>
            </a:r>
            <a:endParaRPr lang="en-US" sz="1800" dirty="0">
              <a:solidFill>
                <a:srgbClr val="0000FF"/>
              </a:solidFill>
            </a:endParaRPr>
          </a:p>
        </p:txBody>
      </p:sp>
      <p:pic>
        <p:nvPicPr>
          <p:cNvPr id="259075" name="Picture 3" descr="C:\Documents and Settings\Администратор\Рабочий стол\138293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4169792"/>
            <a:ext cx="2786050" cy="2469290"/>
          </a:xfrm>
          <a:prstGeom prst="rect">
            <a:avLst/>
          </a:prstGeom>
          <a:noFill/>
        </p:spPr>
      </p:pic>
      <p:pic>
        <p:nvPicPr>
          <p:cNvPr id="259076" name="Picture 4" descr="C:\Documents and Settings\Администратор\Рабочий стол\mrt-golovi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143240" y="928670"/>
            <a:ext cx="2786082" cy="2714644"/>
          </a:xfrm>
          <a:prstGeom prst="rect">
            <a:avLst/>
          </a:prstGeom>
          <a:noFill/>
        </p:spPr>
      </p:pic>
      <p:pic>
        <p:nvPicPr>
          <p:cNvPr id="259077" name="Picture 5" descr="C:\Documents and Settings\Администратор\Рабочий стол\CT Neuro Engine6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143240" y="4071942"/>
            <a:ext cx="2795811" cy="2786058"/>
          </a:xfrm>
          <a:prstGeom prst="rect">
            <a:avLst/>
          </a:prstGeom>
          <a:noFill/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3286116" y="3714752"/>
            <a:ext cx="2500330" cy="285752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sz="1800" dirty="0" smtClean="0">
                <a:solidFill>
                  <a:srgbClr val="0000FF"/>
                </a:solidFill>
              </a:rPr>
              <a:t>CT-angiography</a:t>
            </a:r>
            <a:endParaRPr lang="en-US" sz="1800" dirty="0">
              <a:solidFill>
                <a:srgbClr val="0000FF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429388" y="3714752"/>
            <a:ext cx="27146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ln w="6350">
                  <a:noFill/>
                </a:ln>
                <a:solidFill>
                  <a:srgbClr val="0000FF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Catheter Angiography</a:t>
            </a:r>
          </a:p>
        </p:txBody>
      </p:sp>
      <p:pic>
        <p:nvPicPr>
          <p:cNvPr id="259079" name="Picture 7" descr="C:\Documents and Settings\Администратор\Рабочий стол\МОД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186506" y="4286256"/>
            <a:ext cx="2957494" cy="1939340"/>
          </a:xfrm>
          <a:prstGeom prst="rect">
            <a:avLst/>
          </a:prstGeom>
          <a:noFill/>
        </p:spPr>
      </p:pic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067ACE-4FF9-43C8-81F0-473BD1B8710C}" type="slidenum">
              <a:rPr lang="ru-RU" smtClean="0"/>
              <a:pPr>
                <a:defRPr/>
              </a:pPr>
              <a:t>14</a:t>
            </a:fld>
            <a:endParaRPr lang="ru-RU" dirty="0"/>
          </a:p>
        </p:txBody>
      </p:sp>
      <p:pic>
        <p:nvPicPr>
          <p:cNvPr id="259080" name="Picture 8" descr="C:\Documents and Settings\Администратор\Рабочий стол\ln00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57950" y="928670"/>
            <a:ext cx="2786050" cy="2714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C:\Documents and Settings\Администратор\Рабочий стол\ischemic_vs_hemorrhagic_strokes13443004552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8"/>
            <a:ext cx="9144000" cy="671514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00034" y="1571612"/>
            <a:ext cx="16209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</a:rPr>
              <a:t>Stroke</a:t>
            </a:r>
            <a:endParaRPr lang="ru-RU" sz="3600" dirty="0">
              <a:latin typeface="Arial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15</a:t>
            </a:fld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15140" y="357166"/>
            <a:ext cx="2428860" cy="114298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400" dirty="0" smtClean="0">
                <a:solidFill>
                  <a:srgbClr val="FF0000"/>
                </a:solidFill>
              </a:rPr>
              <a:t>Ischemic Stroke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34971"/>
            <a:ext cx="9072594" cy="6265863"/>
          </a:xfrm>
        </p:spPr>
        <p:txBody>
          <a:bodyPr>
            <a:noAutofit/>
          </a:bodyPr>
          <a:lstStyle/>
          <a:p>
            <a:pPr marL="185738" indent="-185738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US" sz="2400" b="1" dirty="0" smtClean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EMBOLIC</a:t>
            </a:r>
            <a:r>
              <a:rPr lang="en-US" sz="24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 – An Ischemia Stroke that occurs</a:t>
            </a:r>
            <a:endParaRPr lang="ru-RU" sz="2400" b="1" dirty="0" smtClean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185738" indent="-185738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US" sz="24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when an undissolved Solid, Liquid, or Gas</a:t>
            </a:r>
            <a:endParaRPr lang="ru-RU" sz="2400" b="1" dirty="0" smtClean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185738" indent="-185738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US" sz="24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embolus blocks a cerebral artery</a:t>
            </a:r>
          </a:p>
          <a:p>
            <a:pPr marL="185738" lvl="1" indent="-185738" eaLnBrk="1" fontAlgn="auto" hangingPunct="1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1600" b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Usually occurs suddenly</a:t>
            </a:r>
          </a:p>
          <a:p>
            <a:pPr marL="185738" lvl="1" indent="-185738" eaLnBrk="1" fontAlgn="auto" hangingPunct="1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1600" b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Most common are clots that arise from diseased blood vessels in the neck or from abnormally contracting chambers in the heart - i.e. Atrial Fibrillation. Can also be an Air Embolus.</a:t>
            </a:r>
          </a:p>
          <a:p>
            <a:pPr marL="185738" lvl="1" indent="-185738" eaLnBrk="1" fontAlgn="auto" hangingPunct="1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1600" b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May show less/more subtle deficits</a:t>
            </a:r>
          </a:p>
          <a:p>
            <a:pPr marL="185738" lvl="1" indent="-185738" eaLnBrk="1" fontAlgn="auto" hangingPunct="1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1600" b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May be more sudden</a:t>
            </a:r>
          </a:p>
          <a:p>
            <a:pPr marL="185738" lvl="1" indent="-185738" eaLnBrk="1" fontAlgn="auto" hangingPunct="1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1600" b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Patient may stutter as more emboli are thrown</a:t>
            </a:r>
            <a:endParaRPr lang="ru-RU" sz="1600" b="1" dirty="0" smtClean="0">
              <a:ln w="6350">
                <a:noFill/>
              </a:ln>
              <a:solidFill>
                <a:schemeClr val="bg1"/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4763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en-US" sz="2400" b="1" dirty="0" smtClean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THROMBOTIC </a:t>
            </a:r>
            <a:r>
              <a:rPr lang="en-US" sz="24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– A blood clot that gradually develops in and obstructs cerebral artery</a:t>
            </a:r>
          </a:p>
          <a:p>
            <a:pPr marL="4763" lvl="1" eaLnBrk="1" fontAlgn="auto" hangingPunct="1">
              <a:lnSpc>
                <a:spcPct val="120000"/>
              </a:lnSpc>
              <a:spcAft>
                <a:spcPts val="0"/>
              </a:spcAft>
              <a:buNone/>
              <a:defRPr/>
            </a:pPr>
            <a:r>
              <a:rPr lang="en-US" sz="1600" b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Over time plaque deposits form on the inner walls of arteries (Atherosclerosis) </a:t>
            </a:r>
          </a:p>
          <a:p>
            <a:pPr marL="4763" lvl="1" eaLnBrk="1" fontAlgn="auto" hangingPunct="1">
              <a:lnSpc>
                <a:spcPct val="120000"/>
              </a:lnSpc>
              <a:spcAft>
                <a:spcPts val="0"/>
              </a:spcAft>
              <a:buNone/>
              <a:defRPr/>
            </a:pPr>
            <a:r>
              <a:rPr lang="en-US" sz="1600" b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Once the arteries are narrowed, platelets adhere to the rough surfaces and blood clots form blocking the blood flow through a cerebral artery</a:t>
            </a:r>
          </a:p>
          <a:p>
            <a:pPr marL="4763" lvl="1" eaLnBrk="1" fontAlgn="auto" hangingPunct="1">
              <a:lnSpc>
                <a:spcPct val="120000"/>
              </a:lnSpc>
              <a:spcAft>
                <a:spcPts val="0"/>
              </a:spcAft>
              <a:buNone/>
              <a:defRPr/>
            </a:pPr>
            <a:r>
              <a:rPr lang="en-US" sz="1600" b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Develops gradually – usually at night, the person awakes with altered mental status, and/or loss of speech, sensory, or motor function</a:t>
            </a:r>
            <a:endParaRPr lang="ru-RU" sz="1600" b="1" dirty="0" smtClean="0">
              <a:ln w="6350">
                <a:noFill/>
              </a:ln>
              <a:solidFill>
                <a:schemeClr val="bg1"/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185738" lvl="1" indent="-185738" eaLnBrk="1" fontAlgn="auto" hangingPunct="1">
              <a:lnSpc>
                <a:spcPct val="120000"/>
              </a:lnSpc>
              <a:spcAft>
                <a:spcPts val="0"/>
              </a:spcAft>
              <a:buNone/>
              <a:defRPr/>
            </a:pPr>
            <a:endParaRPr lang="ru-RU" b="1" dirty="0" smtClean="0">
              <a:ln w="6350">
                <a:noFill/>
              </a:ln>
              <a:solidFill>
                <a:schemeClr val="bg1"/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185738" lvl="1" indent="-185738" eaLnBrk="1" fontAlgn="auto" hangingPunct="1">
              <a:lnSpc>
                <a:spcPct val="120000"/>
              </a:lnSpc>
              <a:spcAft>
                <a:spcPts val="0"/>
              </a:spcAft>
              <a:buNone/>
              <a:defRPr/>
            </a:pPr>
            <a:endParaRPr lang="en-US" b="1" dirty="0" smtClean="0">
              <a:ln w="6350">
                <a:noFill/>
              </a:ln>
              <a:solidFill>
                <a:schemeClr val="bg1"/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16</a:t>
            </a:fld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C:\Documents and Settings\Администратор\Рабочий стол\stroke_H_vs_I_20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9" y="428604"/>
            <a:ext cx="9136421" cy="3929090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0" y="0"/>
            <a:ext cx="3429024" cy="50006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 smtClean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Types of Stroke</a:t>
            </a:r>
            <a:endParaRPr kumimoji="0" lang="en-US" b="1" i="0" u="none" strike="noStrike" kern="1200" cap="none" spc="0" normalizeH="0" baseline="0" noProof="0" dirty="0">
              <a:ln w="6350">
                <a:noFill/>
              </a:ln>
              <a:solidFill>
                <a:srgbClr val="FF0000"/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17</a:t>
            </a:fld>
            <a:endParaRPr lang="ru-RU" dirty="0"/>
          </a:p>
        </p:txBody>
      </p:sp>
      <p:pic>
        <p:nvPicPr>
          <p:cNvPr id="8" name="Picture 5" descr="62741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857884" y="3949464"/>
            <a:ext cx="3286116" cy="2908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insult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4214818"/>
            <a:ext cx="2643182" cy="2643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6429390" cy="857232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400" dirty="0" smtClean="0">
                <a:solidFill>
                  <a:srgbClr val="FFFF00"/>
                </a:solidFill>
              </a:rPr>
              <a:t>Two Types of Stroke</a:t>
            </a:r>
            <a:endParaRPr lang="en-US" sz="4400" dirty="0">
              <a:solidFill>
                <a:srgbClr val="FFFF00"/>
              </a:solidFill>
            </a:endParaRPr>
          </a:p>
        </p:txBody>
      </p:sp>
      <p:pic>
        <p:nvPicPr>
          <p:cNvPr id="27651" name="Рисунок 7" descr="image 2444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4643438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Рисунок 8" descr="image 2447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71942"/>
            <a:ext cx="4643438" cy="2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Рисунок 9" descr="image 2450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928670"/>
            <a:ext cx="2743218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Рисунок 10" descr="image 2453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4071942"/>
            <a:ext cx="228601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6578613" y="0"/>
            <a:ext cx="2565387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eaLnBrk="0" hangingPunct="0">
              <a:buClr>
                <a:srgbClr val="F9F9F9"/>
              </a:buClr>
              <a:buSzPct val="65000"/>
              <a:buFont typeface="Wingdings 2" pitchFamily="18" charset="2"/>
              <a:buNone/>
              <a:defRPr/>
            </a:pPr>
            <a:r>
              <a:rPr lang="en-US" altLang="ru-RU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</a:t>
            </a:r>
            <a:r>
              <a:rPr lang="en-US" altLang="ru-RU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eurohirurg.umi.ru</a:t>
            </a:r>
            <a:endParaRPr lang="ru-RU" sz="200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18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000892" y="4857760"/>
            <a:ext cx="21431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defRPr/>
            </a:pPr>
            <a:r>
              <a:rPr 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Hemorrhagic (Bleeding)</a:t>
            </a:r>
            <a:endParaRPr lang="en-U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286644" y="1714488"/>
            <a:ext cx="18573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Ischemic (Occlusive)</a:t>
            </a:r>
            <a:endParaRPr lang="ru-RU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357554" y="3467401"/>
            <a:ext cx="7143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" lvl="1">
              <a:defRPr/>
            </a:pPr>
            <a:r>
              <a:rPr 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CT</a:t>
            </a:r>
            <a:endParaRPr lang="en-U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57158" y="3429000"/>
            <a:ext cx="1928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" lvl="1">
              <a:defRPr/>
            </a:pPr>
            <a:r>
              <a:rPr 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Optic Nerve</a:t>
            </a:r>
            <a:endParaRPr lang="en-U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000628" y="3429000"/>
            <a:ext cx="1928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" lvl="1">
              <a:defRPr/>
            </a:pPr>
            <a:r>
              <a:rPr 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Autopcy</a:t>
            </a:r>
            <a:endParaRPr lang="en-U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user\Рабочий стол\Transient-Ischemic-Attack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857620" y="2843757"/>
            <a:ext cx="5286381" cy="4014244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19</a:t>
            </a:fld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00562" y="142852"/>
            <a:ext cx="450056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Arial" pitchFamily="34" charset="0"/>
              </a:rPr>
              <a:t>These symptoms appear and last less than 24 hours before disappearing. While TIAs generally do not cause permanent brain damage, they are a serious warning sign that a stroke may happen in the future</a:t>
            </a:r>
            <a:endParaRPr lang="ru-RU" sz="2000" b="1" dirty="0">
              <a:solidFill>
                <a:schemeClr val="bg1"/>
              </a:solidFill>
              <a:latin typeface="Arial" pitchFamily="34" charset="0"/>
            </a:endParaRPr>
          </a:p>
        </p:txBody>
      </p:sp>
      <p:pic>
        <p:nvPicPr>
          <p:cNvPr id="1026" name="Picture 2" descr="C:\Documents and Settings\user\Рабочий стол\stroke-ministrok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350542" cy="42148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5984" y="0"/>
            <a:ext cx="4489426" cy="85725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FF0000"/>
                </a:solidFill>
              </a:rPr>
              <a:t>Ischemic Stroke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0" y="785794"/>
            <a:ext cx="9144000" cy="4500594"/>
          </a:xfrm>
          <a:prstGeom prst="rect">
            <a:avLst/>
          </a:prstGeom>
        </p:spPr>
        <p:txBody>
          <a:bodyPr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◊ A </a:t>
            </a:r>
            <a:r>
              <a:rPr lang="en-US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Stroke that occurs when a cerebral artery is blocked by a clot or other foreign matter</a:t>
            </a:r>
            <a:endParaRPr lang="ru-RU" b="1" dirty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◊ Accounts </a:t>
            </a:r>
            <a:r>
              <a:rPr lang="en-US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for approximately </a:t>
            </a:r>
            <a:r>
              <a:rPr lang="en-US" b="1" dirty="0">
                <a:ln w="63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85% of all strokes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◊ Follows </a:t>
            </a:r>
            <a:r>
              <a:rPr lang="en-US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the same pattern as a heart attack </a:t>
            </a:r>
          </a:p>
          <a:p>
            <a:pPr marL="6002338" fontAlgn="auto">
              <a:lnSpc>
                <a:spcPct val="120000"/>
              </a:lnSpc>
              <a:spcAft>
                <a:spcPts val="0"/>
              </a:spcAft>
              <a:tabLst>
                <a:tab pos="8967788" algn="l"/>
              </a:tabLst>
              <a:defRPr/>
            </a:pPr>
            <a:r>
              <a:rPr lang="en-US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◊ Causing </a:t>
            </a:r>
            <a:r>
              <a:rPr lang="en-US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injury, ischemia, </a:t>
            </a:r>
            <a:r>
              <a:rPr lang="en-US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and</a:t>
            </a:r>
          </a:p>
          <a:p>
            <a:pPr marL="6002338" fontAlgn="auto">
              <a:lnSpc>
                <a:spcPct val="120000"/>
              </a:lnSpc>
              <a:spcAft>
                <a:spcPts val="0"/>
              </a:spcAft>
              <a:tabLst>
                <a:tab pos="8967788" algn="l"/>
              </a:tabLst>
              <a:defRPr/>
            </a:pPr>
            <a:r>
              <a:rPr lang="en-US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finally infarction</a:t>
            </a:r>
          </a:p>
          <a:p>
            <a:pPr marL="6002338" fontAlgn="auto">
              <a:lnSpc>
                <a:spcPct val="120000"/>
              </a:lnSpc>
              <a:spcAft>
                <a:spcPts val="0"/>
              </a:spcAft>
              <a:tabLst>
                <a:tab pos="8967788" algn="l"/>
              </a:tabLst>
              <a:defRPr/>
            </a:pPr>
            <a:r>
              <a:rPr lang="en-US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(</a:t>
            </a:r>
            <a:r>
              <a:rPr lang="en-US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tissue death</a:t>
            </a:r>
            <a:r>
              <a:rPr lang="ru-RU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)</a:t>
            </a:r>
            <a:endParaRPr lang="en-US" b="1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20</a:t>
            </a:fld>
            <a:endParaRPr lang="ru-RU" dirty="0"/>
          </a:p>
        </p:txBody>
      </p:sp>
      <p:pic>
        <p:nvPicPr>
          <p:cNvPr id="5122" name="Picture 2" descr="C:\Documents and Settings\user\Рабочий стол\stroke-research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3071810"/>
            <a:ext cx="6033397" cy="357187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ая выноска 7"/>
          <p:cNvSpPr/>
          <p:nvPr/>
        </p:nvSpPr>
        <p:spPr>
          <a:xfrm>
            <a:off x="3857625" y="2071688"/>
            <a:ext cx="1857375" cy="1357312"/>
          </a:xfrm>
          <a:prstGeom prst="wedgeRectCallout">
            <a:avLst>
              <a:gd name="adj1" fmla="val 61680"/>
              <a:gd name="adj2" fmla="val 90017"/>
            </a:avLst>
          </a:prstGeom>
          <a:solidFill>
            <a:schemeClr val="tx1">
              <a:alpha val="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2400"/>
          </a:p>
        </p:txBody>
      </p:sp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0"/>
            <a:ext cx="4143404" cy="81575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Ischemic Stroke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14282" y="714356"/>
            <a:ext cx="4321621" cy="3429024"/>
          </a:xfrm>
          <a:prstGeom prst="rect">
            <a:avLst/>
          </a:prstGeom>
        </p:spPr>
        <p:txBody>
          <a:bodyPr anchor="ctr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>
              <a:lnSpc>
                <a:spcPct val="110000"/>
              </a:lnSpc>
              <a:buFont typeface="Wingdings" pitchFamily="2" charset="2"/>
              <a:buNone/>
              <a:defRPr/>
            </a:pPr>
            <a:r>
              <a:rPr lang="en-US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Most </a:t>
            </a:r>
            <a:r>
              <a:rPr lang="en-US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common cause: thromboembolism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  <a:defRPr/>
            </a:pPr>
            <a:endParaRPr lang="en-US" b="1" dirty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>
              <a:lnSpc>
                <a:spcPct val="110000"/>
              </a:lnSpc>
              <a:buFont typeface="Wingdings" pitchFamily="2" charset="2"/>
              <a:buNone/>
              <a:defRPr/>
            </a:pPr>
            <a:r>
              <a:rPr lang="en-US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Possible sources of clot:</a:t>
            </a:r>
          </a:p>
          <a:p>
            <a:pPr>
              <a:lnSpc>
                <a:spcPct val="110000"/>
              </a:lnSpc>
              <a:defRPr/>
            </a:pPr>
            <a:r>
              <a:rPr lang="en-US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◊ Heart</a:t>
            </a:r>
            <a:endParaRPr lang="en-US" b="1" dirty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>
              <a:lnSpc>
                <a:spcPct val="110000"/>
              </a:lnSpc>
              <a:defRPr/>
            </a:pPr>
            <a:r>
              <a:rPr lang="en-US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◊ Large </a:t>
            </a:r>
            <a:r>
              <a:rPr lang="en-US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artery (to brain)</a:t>
            </a:r>
          </a:p>
          <a:p>
            <a:pPr>
              <a:lnSpc>
                <a:spcPct val="110000"/>
              </a:lnSpc>
              <a:defRPr/>
            </a:pPr>
            <a:r>
              <a:rPr lang="en-US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◊ Small </a:t>
            </a:r>
            <a:r>
              <a:rPr lang="en-US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artery (in brain</a:t>
            </a:r>
            <a:r>
              <a:rPr lang="en-US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)</a:t>
            </a:r>
            <a:endParaRPr lang="en-US" b="1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21</a:t>
            </a:fld>
            <a:endParaRPr lang="ru-RU" dirty="0"/>
          </a:p>
        </p:txBody>
      </p:sp>
      <p:pic>
        <p:nvPicPr>
          <p:cNvPr id="10" name="Picture 3" descr="The Ischemic Penumb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36082"/>
            <a:ext cx="4643438" cy="2721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Documents and Settings\user\Рабочий стол\1370556089_9950_strok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53610" y="428603"/>
            <a:ext cx="4490389" cy="5715041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en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91805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5" descr="C:\Documents and Settings\Администратор\Рабочий стол\434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60784" y="2571744"/>
            <a:ext cx="6183218" cy="4286257"/>
          </a:xfrm>
          <a:prstGeom prst="rect">
            <a:avLst/>
          </a:prstGeom>
          <a:noFill/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4429124" y="214290"/>
            <a:ext cx="4286280" cy="1785950"/>
          </a:xfrm>
          <a:prstGeom prst="rect">
            <a:avLst/>
          </a:prstGeom>
        </p:spPr>
        <p:txBody>
          <a:bodyPr/>
          <a:lstStyle/>
          <a:p>
            <a:pPr marL="95250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en-US" sz="2400" b="1" dirty="0" smtClean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There are two types of Ischemic Stroke</a:t>
            </a:r>
            <a:r>
              <a:rPr lang="ru-RU" sz="2400" b="1" dirty="0" smtClean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:</a:t>
            </a:r>
            <a:endParaRPr lang="en-US" sz="2400" b="1" dirty="0" smtClean="0">
              <a:ln w="6350">
                <a:noFill/>
              </a:ln>
              <a:solidFill>
                <a:srgbClr val="FF0000"/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95250" lvl="1" fontAlgn="auto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80000"/>
              <a:defRPr/>
            </a:pPr>
            <a:r>
              <a:rPr lang="en-US" sz="24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◊ Embolic </a:t>
            </a:r>
            <a:r>
              <a:rPr lang="en-US" sz="24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(Embolus)</a:t>
            </a:r>
          </a:p>
          <a:p>
            <a:pPr marL="95250" lvl="1" fontAlgn="auto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80000"/>
              <a:defRPr/>
            </a:pPr>
            <a:r>
              <a:rPr lang="en-US" sz="24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◊ Thrombotic </a:t>
            </a:r>
            <a:r>
              <a:rPr lang="en-US" sz="24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(Thrombosis)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22</a:t>
            </a:fld>
            <a:endParaRPr lang="ru-RU" dirty="0"/>
          </a:p>
        </p:txBody>
      </p:sp>
      <p:pic>
        <p:nvPicPr>
          <p:cNvPr id="2050" name="Picture 2" descr="C:\Documents and Settings\user\Рабочий стол\media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3000372"/>
            <a:ext cx="2918056" cy="385762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23</a:t>
            </a:fld>
            <a:endParaRPr lang="ru-RU" dirty="0"/>
          </a:p>
        </p:txBody>
      </p:sp>
      <p:pic>
        <p:nvPicPr>
          <p:cNvPr id="4099" name="Picture 3" descr="C:\Documents and Settings\user\Рабочий стол\55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85852" y="0"/>
            <a:ext cx="657229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24</a:t>
            </a:fld>
            <a:endParaRPr lang="ru-RU" dirty="0"/>
          </a:p>
        </p:txBody>
      </p:sp>
      <p:pic>
        <p:nvPicPr>
          <p:cNvPr id="7171" name="Picture 3" descr="C:\Documents and Settings\user\Рабочий стол\2-M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14290"/>
            <a:ext cx="30428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Arial" pitchFamily="34" charset="0"/>
              </a:rPr>
              <a:t>Cerebral Infarcts</a:t>
            </a:r>
            <a:endParaRPr lang="ru-RU" b="1" dirty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1BA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25</a:t>
            </a:fld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357166"/>
            <a:ext cx="8715404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900" b="1" dirty="0" smtClean="0">
                <a:solidFill>
                  <a:srgbClr val="FF0000"/>
                </a:solidFill>
                <a:latin typeface="Arial" pitchFamily="34" charset="0"/>
              </a:rPr>
              <a:t>Infarction in the middle cerebellar artery territory</a:t>
            </a:r>
            <a:endParaRPr lang="ru-RU" sz="2900" b="1" dirty="0">
              <a:solidFill>
                <a:srgbClr val="FF0000"/>
              </a:solidFill>
              <a:latin typeface="Arial" pitchFamily="34" charset="0"/>
            </a:endParaRPr>
          </a:p>
        </p:txBody>
      </p:sp>
      <p:pic>
        <p:nvPicPr>
          <p:cNvPr id="8194" name="Picture 2" descr="C:\Documents and Settings\user\Рабочий стол\SampleQ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69"/>
            <a:ext cx="9144000" cy="59293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214290"/>
            <a:ext cx="57502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36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Extra-Intracranial Bypass</a:t>
            </a:r>
            <a:endParaRPr lang="ru-RU" sz="3600" b="1" dirty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65542" name="Рисунок 11" descr="image 3686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1"/>
            <a:ext cx="3000364" cy="3286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C:\Documents and Settings\user\Рабочий стол\skull-stroke-surger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14423"/>
            <a:ext cx="6148287" cy="5643578"/>
          </a:xfrm>
          <a:prstGeom prst="rect">
            <a:avLst/>
          </a:prstGeom>
          <a:noFill/>
        </p:spPr>
      </p:pic>
      <p:pic>
        <p:nvPicPr>
          <p:cNvPr id="9219" name="Picture 3" descr="C:\Documents and Settings\user\Рабочий стол\treatments_surgery_stroke-1-4201f3d5b91d5776f7fd50ba16648d6f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143636" y="3286124"/>
            <a:ext cx="3000364" cy="350043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едицина\Нейрохирургия\Новые картинки для лекций\KT-angio_chere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1" y="0"/>
            <a:ext cx="5643569" cy="68579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00034" y="3714752"/>
            <a:ext cx="507209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40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Extra-Intracranial Bypass (</a:t>
            </a:r>
            <a:r>
              <a:rPr lang="en-US" sz="4000" b="1" dirty="0" err="1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postop</a:t>
            </a:r>
            <a:r>
              <a:rPr lang="en-US" sz="40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)</a:t>
            </a:r>
            <a:endParaRPr lang="ru-RU" sz="4000" b="1" dirty="0">
              <a:ln w="6350"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14414" y="5786454"/>
            <a:ext cx="34161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32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CT-</a:t>
            </a:r>
            <a:r>
              <a:rPr lang="en-US" sz="3200" b="1" dirty="0" err="1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angyography</a:t>
            </a:r>
            <a:endParaRPr lang="ru-RU" sz="3200" b="1" dirty="0">
              <a:ln w="6350"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2844" y="1214422"/>
            <a:ext cx="45005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sz="2400" b="1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</a:rPr>
              <a:t>Carotid endarterectomy </a:t>
            </a:r>
            <a:r>
              <a:rPr lang="en-US" sz="2400" b="1" dirty="0" smtClean="0">
                <a:solidFill>
                  <a:schemeClr val="bg1"/>
                </a:solidFill>
                <a:latin typeface="Arial" pitchFamily="34" charset="0"/>
              </a:rPr>
              <a:t>is surgery to remove atheroma (plaque build up) that causes narrowing (stenosis) in the artery to lower the risk for future  TIA and  stroke</a:t>
            </a:r>
            <a:endParaRPr lang="ru-RU" sz="2400" b="1" dirty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j-e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0"/>
            <a:ext cx="43577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b="1" dirty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The methods of surgical treatment</a:t>
            </a:r>
            <a:endParaRPr lang="ru-RU" b="1" dirty="0">
              <a:ln w="6350">
                <a:noFill/>
              </a:ln>
              <a:solidFill>
                <a:srgbClr val="FF0000"/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42" name="Picture 2" descr="C:\Documents and Settings\user\Рабочий стол\carotid_stenting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19650" y="142877"/>
            <a:ext cx="4324350" cy="3571875"/>
          </a:xfrm>
          <a:prstGeom prst="rect">
            <a:avLst/>
          </a:prstGeom>
          <a:noFill/>
        </p:spPr>
      </p:pic>
      <p:pic>
        <p:nvPicPr>
          <p:cNvPr id="10243" name="Picture 3" descr="C:\Documents and Settings\user\Рабочий стол\ce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3562350"/>
            <a:ext cx="7277100" cy="329565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214942" y="0"/>
            <a:ext cx="27152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</a:rPr>
              <a:t>Carotid Artery Stenting</a:t>
            </a:r>
            <a:endParaRPr lang="en-US" sz="1800" b="1" dirty="0">
              <a:solidFill>
                <a:schemeClr val="accent4">
                  <a:lumMod val="75000"/>
                </a:schemeClr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87450" y="14288"/>
            <a:ext cx="6878638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Endovascular angioplasty and stenting</a:t>
            </a:r>
            <a:endParaRPr lang="ru-RU" b="1" dirty="0">
              <a:ln w="6350"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63490" name="Рисунок 13" descr="image 3720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" y="674688"/>
            <a:ext cx="354330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1" name="Рисунок 14" descr="image 3723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2350" y="852488"/>
            <a:ext cx="2795588" cy="298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2" name="Рисунок 15" descr="image 3726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38" y="1217613"/>
            <a:ext cx="2786062" cy="261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3" name="Рисунок 16" descr="image 3729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988" y="4071938"/>
            <a:ext cx="3697287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4" name="Рисунок 17" descr="image 3732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10000" y="4071938"/>
            <a:ext cx="5334000" cy="21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36938" y="79375"/>
            <a:ext cx="5260975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Filters of antiembolic defence</a:t>
            </a:r>
            <a:endParaRPr lang="ru-RU" b="1" dirty="0">
              <a:ln w="6350"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64514" name="Рисунок 12" descr="image 3757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3089275"/>
            <a:ext cx="4697412" cy="376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5" name="Рисунок 13" descr="image 3760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90850" y="754063"/>
            <a:ext cx="6153150" cy="22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6" name="Рисунок 14" descr="image 3763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170238"/>
            <a:ext cx="2990850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7" name="Рисунок 15" descr="image 3794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990850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31</a:t>
            </a:fld>
            <a:endParaRPr lang="ru-RU" dirty="0"/>
          </a:p>
        </p:txBody>
      </p:sp>
      <p:pic>
        <p:nvPicPr>
          <p:cNvPr id="11267" name="Picture 3" descr="C:\Documents and Settings\user\Рабочий стол\3-ste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3214686"/>
            <a:ext cx="4850566" cy="3643314"/>
          </a:xfrm>
          <a:prstGeom prst="rect">
            <a:avLst/>
          </a:prstGeom>
          <a:noFill/>
        </p:spPr>
      </p:pic>
      <p:pic>
        <p:nvPicPr>
          <p:cNvPr id="11268" name="Picture 4" descr="C:\Documents and Settings\user\Рабочий стол\F1.large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831338" y="1"/>
            <a:ext cx="4312661" cy="592933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2844" y="642918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>
                <a:latin typeface="Arial" pitchFamily="34" charset="0"/>
              </a:rPr>
              <a:t>Safety of Mechanical Thrombectomy and Intravenous Tissue Plasminogen Activator in Acute Ischemic Stroke</a:t>
            </a:r>
            <a:endParaRPr lang="ru-RU" b="1" dirty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714348" y="0"/>
            <a:ext cx="6443650" cy="857232"/>
          </a:xfrm>
          <a:prstGeom prst="rect">
            <a:avLst/>
          </a:prstGeom>
        </p:spPr>
        <p:txBody>
          <a:bodyPr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4400" b="1" dirty="0">
                <a:ln w="6350">
                  <a:noFill/>
                </a:ln>
                <a:solidFill>
                  <a:srgbClr val="FF0000"/>
                </a:soli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Hemorrhagic stroke</a:t>
            </a:r>
            <a:endParaRPr lang="ru-RU" sz="4400" b="1" dirty="0">
              <a:ln w="6350">
                <a:noFill/>
              </a:ln>
              <a:solidFill>
                <a:srgbClr val="FF0000"/>
              </a:solidFill>
              <a:effectLst>
                <a:outerShdw blurRad="127000" dist="200000" dir="27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57158" y="1000108"/>
            <a:ext cx="8482042" cy="5000660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en-US" sz="3200" b="1" dirty="0" smtClean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◊ </a:t>
            </a:r>
            <a:r>
              <a:rPr lang="en-US" sz="32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Categorized </a:t>
            </a:r>
            <a:r>
              <a:rPr lang="en-US" sz="32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as being a bleed within the brain (intracerebral) or in the space around the brain (subarachnoid)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en-US" sz="3200" b="1" dirty="0" smtClean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◊</a:t>
            </a:r>
            <a:r>
              <a:rPr lang="en-US" sz="32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Onset </a:t>
            </a:r>
            <a:r>
              <a:rPr lang="en-US" sz="32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is often sudden and marked by a severe </a:t>
            </a:r>
            <a:r>
              <a:rPr lang="en-US" sz="32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headache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en-US" sz="3200" b="1" dirty="0" smtClean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◊</a:t>
            </a:r>
            <a:r>
              <a:rPr lang="en-US" sz="32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Fatal in 50% to 80% of cases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en-US" sz="3200" b="1" dirty="0" smtClean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◊</a:t>
            </a:r>
            <a:r>
              <a:rPr lang="en-US" sz="32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Most </a:t>
            </a:r>
            <a:r>
              <a:rPr lang="en-US" sz="32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hemorrhages occur in hypertensive patients when a small vessel within the brain tissue ruptures</a:t>
            </a:r>
            <a:endParaRPr lang="en-US" b="1" dirty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5572132" y="142852"/>
            <a:ext cx="3428992" cy="114300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FF0000"/>
                </a:solidFill>
              </a:rPr>
              <a:t>Intracerebral Hemorrhage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5429256" y="1785927"/>
            <a:ext cx="3714744" cy="3286148"/>
          </a:xfrm>
        </p:spPr>
        <p:txBody>
          <a:bodyPr>
            <a:noAutofit/>
          </a:bodyPr>
          <a:lstStyle/>
          <a:p>
            <a:pPr marL="0" indent="4763" eaLnBrk="1" hangingPunct="1">
              <a:lnSpc>
                <a:spcPct val="110000"/>
              </a:lnSpc>
              <a:spcBef>
                <a:spcPct val="0"/>
              </a:spcBef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US" sz="24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Most common cause:</a:t>
            </a:r>
          </a:p>
          <a:p>
            <a:pPr marL="0" indent="4763" eaLnBrk="1" hangingPunct="1">
              <a:lnSpc>
                <a:spcPct val="110000"/>
              </a:lnSpc>
              <a:spcBef>
                <a:spcPct val="0"/>
              </a:spcBef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US" sz="24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◊ Chronic hypertension</a:t>
            </a:r>
          </a:p>
          <a:p>
            <a:pPr marL="0" indent="4763" eaLnBrk="1" hangingPunct="1">
              <a:lnSpc>
                <a:spcPct val="110000"/>
              </a:lnSpc>
              <a:spcBef>
                <a:spcPct val="0"/>
              </a:spcBef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en-US" sz="2400" b="1" dirty="0" smtClean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indent="4763" eaLnBrk="1" hangingPunct="1">
              <a:lnSpc>
                <a:spcPct val="110000"/>
              </a:lnSpc>
              <a:spcBef>
                <a:spcPct val="0"/>
              </a:spcBef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US" sz="24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Other causes:</a:t>
            </a:r>
          </a:p>
          <a:p>
            <a:pPr marL="0" indent="4763" eaLnBrk="1" hangingPunct="1">
              <a:lnSpc>
                <a:spcPct val="110000"/>
              </a:lnSpc>
              <a:spcBef>
                <a:spcPct val="0"/>
              </a:spcBef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US" sz="24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◊ Vessel malformation</a:t>
            </a:r>
          </a:p>
          <a:p>
            <a:pPr marL="0" indent="4763" eaLnBrk="1" hangingPunct="1">
              <a:lnSpc>
                <a:spcPct val="110000"/>
              </a:lnSpc>
              <a:spcBef>
                <a:spcPct val="0"/>
              </a:spcBef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US" sz="24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◊ Tumor, bleeding abnormalitie</a:t>
            </a:r>
            <a:endParaRPr lang="en-US" sz="2400" b="1" dirty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33</a:t>
            </a:fld>
            <a:endParaRPr lang="ru-RU" dirty="0"/>
          </a:p>
        </p:txBody>
      </p:sp>
      <p:pic>
        <p:nvPicPr>
          <p:cNvPr id="6" name="Picture 3" descr="001ins_haem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64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5572132" y="214290"/>
            <a:ext cx="3571868" cy="90331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FF0000"/>
                </a:solidFill>
              </a:rPr>
              <a:t>Subarachnoid Hemorrhage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5786381" y="1714488"/>
            <a:ext cx="3357619" cy="3071822"/>
          </a:xfrm>
        </p:spPr>
        <p:txBody>
          <a:bodyPr>
            <a:normAutofit fontScale="92500"/>
          </a:bodyPr>
          <a:lstStyle/>
          <a:p>
            <a:pPr marL="0" indent="4763" eaLnBrk="1" hangingPunct="1">
              <a:lnSpc>
                <a:spcPct val="110000"/>
              </a:lnSpc>
              <a:spcBef>
                <a:spcPct val="0"/>
              </a:spcBef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US" sz="25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Most common cause:</a:t>
            </a:r>
          </a:p>
          <a:p>
            <a:pPr marL="0" indent="4763" eaLnBrk="1" hangingPunct="1">
              <a:lnSpc>
                <a:spcPct val="110000"/>
              </a:lnSpc>
              <a:spcBef>
                <a:spcPct val="0"/>
              </a:spcBef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US" sz="25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◊ Aneurysm rupture</a:t>
            </a:r>
          </a:p>
          <a:p>
            <a:pPr marL="0" indent="4763" eaLnBrk="1" hangingPunct="1">
              <a:lnSpc>
                <a:spcPct val="110000"/>
              </a:lnSpc>
              <a:spcBef>
                <a:spcPct val="0"/>
              </a:spcBef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en-US" sz="2500" b="1" dirty="0" smtClean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indent="4763" eaLnBrk="1" hangingPunct="1">
              <a:lnSpc>
                <a:spcPct val="110000"/>
              </a:lnSpc>
              <a:spcBef>
                <a:spcPct val="0"/>
              </a:spcBef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US" sz="25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Other causes:</a:t>
            </a:r>
          </a:p>
          <a:p>
            <a:pPr marL="0" indent="4763" eaLnBrk="1" hangingPunct="1">
              <a:lnSpc>
                <a:spcPct val="110000"/>
              </a:lnSpc>
              <a:spcBef>
                <a:spcPct val="0"/>
              </a:spcBef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US" sz="25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◊ Vessel malformation</a:t>
            </a:r>
          </a:p>
          <a:p>
            <a:pPr marL="0" indent="4763" eaLnBrk="1" hangingPunct="1">
              <a:lnSpc>
                <a:spcPct val="110000"/>
              </a:lnSpc>
              <a:spcBef>
                <a:spcPct val="0"/>
              </a:spcBef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US" sz="25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◊ Tumor, bleeding abnormalities</a:t>
            </a:r>
          </a:p>
        </p:txBody>
      </p:sp>
      <p:pic>
        <p:nvPicPr>
          <p:cNvPr id="4096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15008" cy="685800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34</a:t>
            </a:fld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3"/>
          <p:cNvSpPr>
            <a:spLocks noGrp="1"/>
          </p:cNvSpPr>
          <p:nvPr>
            <p:ph type="body" idx="1"/>
          </p:nvPr>
        </p:nvSpPr>
        <p:spPr>
          <a:xfrm>
            <a:off x="6500826" y="765175"/>
            <a:ext cx="2643206" cy="4824413"/>
          </a:xfrm>
        </p:spPr>
        <p:txBody>
          <a:bodyPr/>
          <a:lstStyle/>
          <a:p>
            <a:pPr marL="1588" indent="-1588">
              <a:buFont typeface="Wingdings 2" pitchFamily="18" charset="2"/>
              <a:buNone/>
            </a:pPr>
            <a:r>
              <a:rPr lang="en-US" altLang="ru-RU" b="1" dirty="0" smtClean="0"/>
              <a:t>Typical </a:t>
            </a:r>
            <a:r>
              <a:rPr lang="en-US" altLang="ru-RU" b="1" dirty="0" err="1" smtClean="0"/>
              <a:t>localisation</a:t>
            </a:r>
            <a:r>
              <a:rPr lang="en-US" altLang="ru-RU" b="1" dirty="0" smtClean="0"/>
              <a:t> for hematomas:</a:t>
            </a:r>
          </a:p>
          <a:p>
            <a:pPr marL="1588" indent="-1588">
              <a:buFont typeface="Wingdings 2" pitchFamily="18" charset="2"/>
              <a:buNone/>
            </a:pPr>
            <a:r>
              <a:rPr lang="en-US" altLang="ru-RU" b="1" dirty="0" smtClean="0"/>
              <a:t>A-</a:t>
            </a:r>
            <a:r>
              <a:rPr lang="en-US" altLang="ru-RU" b="1" dirty="0" err="1" smtClean="0"/>
              <a:t>Subcortical</a:t>
            </a:r>
            <a:endParaRPr lang="en-US" altLang="ru-RU" b="1" dirty="0" smtClean="0"/>
          </a:p>
          <a:p>
            <a:pPr marL="1588" indent="-1588">
              <a:buFont typeface="Wingdings 2" pitchFamily="18" charset="2"/>
              <a:buNone/>
            </a:pPr>
            <a:r>
              <a:rPr lang="en-US" altLang="ru-RU" b="1" dirty="0" smtClean="0"/>
              <a:t>B-</a:t>
            </a:r>
            <a:r>
              <a:rPr lang="en-US" altLang="ru-RU" b="1" dirty="0" err="1" smtClean="0"/>
              <a:t>Putamenal</a:t>
            </a:r>
            <a:endParaRPr lang="en-US" altLang="ru-RU" b="1" dirty="0" smtClean="0"/>
          </a:p>
          <a:p>
            <a:pPr marL="1588" indent="-1588">
              <a:buFont typeface="Wingdings 2" pitchFamily="18" charset="2"/>
              <a:buNone/>
            </a:pPr>
            <a:r>
              <a:rPr lang="en-US" altLang="ru-RU" b="1" dirty="0" smtClean="0"/>
              <a:t>C-Thalamic</a:t>
            </a:r>
          </a:p>
          <a:p>
            <a:pPr marL="1588" indent="-1588">
              <a:buFont typeface="Wingdings 2" pitchFamily="18" charset="2"/>
              <a:buNone/>
            </a:pPr>
            <a:r>
              <a:rPr lang="en-US" altLang="ru-RU" b="1" dirty="0" smtClean="0"/>
              <a:t>D-Pontine </a:t>
            </a:r>
          </a:p>
          <a:p>
            <a:pPr marL="1588" indent="-1588">
              <a:buFont typeface="Wingdings 2" pitchFamily="18" charset="2"/>
              <a:buNone/>
            </a:pPr>
            <a:r>
              <a:rPr lang="en-US" altLang="ru-RU" b="1" dirty="0" smtClean="0"/>
              <a:t>E-</a:t>
            </a:r>
            <a:r>
              <a:rPr lang="en-US" altLang="ru-RU" b="1" dirty="0" err="1" smtClean="0"/>
              <a:t>Cerebellar</a:t>
            </a:r>
            <a:r>
              <a:rPr lang="en-US" altLang="ru-RU" b="1" dirty="0" smtClean="0"/>
              <a:t> </a:t>
            </a:r>
            <a:endParaRPr lang="ru-RU" altLang="ru-RU" b="1" dirty="0" smtClean="0">
              <a:latin typeface="Book Antiqua" pitchFamily="18" charset="0"/>
            </a:endParaRPr>
          </a:p>
          <a:p>
            <a:pPr marL="176213" indent="-39688">
              <a:buFont typeface="Wingdings 2" pitchFamily="18" charset="2"/>
              <a:buNone/>
            </a:pPr>
            <a:endParaRPr lang="ru-RU" altLang="ru-RU" dirty="0" smtClean="0">
              <a:latin typeface="Book Antiqua" pitchFamily="18" charset="0"/>
            </a:endParaRPr>
          </a:p>
          <a:p>
            <a:pPr marL="176213" indent="-39688">
              <a:buFont typeface="Wingdings 2" pitchFamily="18" charset="2"/>
              <a:buNone/>
            </a:pPr>
            <a:endParaRPr lang="ru-RU" altLang="ru-RU" dirty="0" smtClean="0">
              <a:latin typeface="Book Antiqua" pitchFamily="18" charset="0"/>
            </a:endParaRPr>
          </a:p>
        </p:txBody>
      </p:sp>
      <p:pic>
        <p:nvPicPr>
          <p:cNvPr id="43010" name="Picture 4" descr="ws_74c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35795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35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ws_78e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692150"/>
            <a:ext cx="6286544" cy="6092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4" name="Text Box 3"/>
          <p:cNvSpPr txBox="1">
            <a:spLocks noChangeArrowheads="1"/>
          </p:cNvSpPr>
          <p:nvPr/>
        </p:nvSpPr>
        <p:spPr bwMode="auto">
          <a:xfrm>
            <a:off x="1116013" y="115888"/>
            <a:ext cx="7156450" cy="50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801688">
              <a:lnSpc>
                <a:spcPts val="3875"/>
              </a:lnSpc>
            </a:pPr>
            <a:r>
              <a:rPr lang="en-US" altLang="ru-RU" sz="3500" b="1" i="1" dirty="0" err="1">
                <a:solidFill>
                  <a:srgbClr val="FFFF00"/>
                </a:solidFill>
                <a:latin typeface="Arial" pitchFamily="34" charset="0"/>
              </a:rPr>
              <a:t>Putamenal</a:t>
            </a:r>
            <a:r>
              <a:rPr lang="en-US" altLang="ru-RU" sz="3500" b="1" i="1" dirty="0">
                <a:solidFill>
                  <a:srgbClr val="FFFF00"/>
                </a:solidFill>
                <a:latin typeface="Arial" pitchFamily="34" charset="0"/>
              </a:rPr>
              <a:t> hemorrhage </a:t>
            </a:r>
            <a:endParaRPr lang="ru-RU" altLang="ru-RU" sz="3500" b="1" i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36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ws_7ef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601663"/>
            <a:ext cx="6372225" cy="625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8" name="Text Box 3"/>
          <p:cNvSpPr txBox="1">
            <a:spLocks noChangeArrowheads="1"/>
          </p:cNvSpPr>
          <p:nvPr/>
        </p:nvSpPr>
        <p:spPr bwMode="auto">
          <a:xfrm>
            <a:off x="3779838" y="0"/>
            <a:ext cx="1947649" cy="50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defTabSz="801688">
              <a:lnSpc>
                <a:spcPts val="3875"/>
              </a:lnSpc>
            </a:pPr>
            <a:r>
              <a:rPr lang="en-US" altLang="ru-RU" sz="3500" b="1" i="1" dirty="0">
                <a:solidFill>
                  <a:srgbClr val="FFFF00"/>
                </a:solidFill>
                <a:latin typeface="Arial" pitchFamily="34" charset="0"/>
              </a:rPr>
              <a:t>Thalamic</a:t>
            </a:r>
            <a:endParaRPr lang="ru-RU" altLang="ru-RU" sz="3500" b="1" i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37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ws_85b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684213"/>
            <a:ext cx="6227762" cy="617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3419475" y="0"/>
            <a:ext cx="24225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801688">
              <a:lnSpc>
                <a:spcPts val="3913"/>
              </a:lnSpc>
            </a:pPr>
            <a:r>
              <a:rPr lang="en-US" altLang="ru-RU" sz="3500" b="1" i="1" dirty="0" err="1">
                <a:solidFill>
                  <a:srgbClr val="FFFF00"/>
                </a:solidFill>
                <a:latin typeface="Arial" pitchFamily="34" charset="0"/>
              </a:rPr>
              <a:t>Subcortical</a:t>
            </a:r>
            <a:endParaRPr lang="ru-RU" altLang="ru-RU" sz="3500" b="1" i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38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 descr="ws_8bc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476250"/>
            <a:ext cx="6716712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2124075" y="0"/>
            <a:ext cx="51117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0" tIns="0" rIns="0" bIns="0">
            <a:spAutoFit/>
          </a:bodyPr>
          <a:lstStyle>
            <a:lvl1pPr defTabSz="80168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400050" defTabSz="80168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801688" defTabSz="80168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201738" defTabSz="80168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1603375" defTabSz="80168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060575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517775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2974975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432175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lnSpc>
                <a:spcPts val="3913"/>
              </a:lnSpc>
              <a:defRPr/>
            </a:pPr>
            <a:r>
              <a:rPr lang="en-US" altLang="ru-RU" sz="3600" b="1" i="1" dirty="0" err="1">
                <a:solidFill>
                  <a:srgbClr val="FFFF00"/>
                </a:solidFill>
                <a:latin typeface="Arial" pitchFamily="34" charset="0"/>
              </a:rPr>
              <a:t>Cerebellar</a:t>
            </a:r>
            <a:endParaRPr lang="ru-RU" altLang="ru-RU" sz="3600" b="1" i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39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ws_91c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4532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0" name="Text Box 3"/>
          <p:cNvSpPr txBox="1">
            <a:spLocks noChangeArrowheads="1"/>
          </p:cNvSpPr>
          <p:nvPr/>
        </p:nvSpPr>
        <p:spPr bwMode="auto">
          <a:xfrm>
            <a:off x="6000760" y="500042"/>
            <a:ext cx="2663825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801688">
              <a:lnSpc>
                <a:spcPts val="3138"/>
              </a:lnSpc>
            </a:pPr>
            <a:r>
              <a:rPr lang="en-US" altLang="ru-RU" sz="3200" b="1" i="1" dirty="0">
                <a:solidFill>
                  <a:srgbClr val="FFFF00"/>
                </a:solidFill>
                <a:latin typeface="Arial" pitchFamily="34" charset="0"/>
              </a:rPr>
              <a:t>Brainstem hemorrhage</a:t>
            </a:r>
            <a:endParaRPr lang="ru-RU" altLang="ru-RU" sz="3200" b="1" i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40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4" descr="ws_22c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6372225" cy="628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4" name="Text Box 5"/>
          <p:cNvSpPr txBox="1">
            <a:spLocks noChangeArrowheads="1"/>
          </p:cNvSpPr>
          <p:nvPr/>
        </p:nvSpPr>
        <p:spPr bwMode="auto">
          <a:xfrm>
            <a:off x="6351588" y="65088"/>
            <a:ext cx="2684462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b="1" dirty="0" err="1">
                <a:solidFill>
                  <a:srgbClr val="FFFF00"/>
                </a:solidFill>
                <a:latin typeface="Arial" pitchFamily="34" charset="0"/>
              </a:rPr>
              <a:t>Intracerebral</a:t>
            </a:r>
            <a:r>
              <a:rPr lang="en-US" altLang="ru-RU" sz="2400" b="1" dirty="0">
                <a:solidFill>
                  <a:srgbClr val="FFFF00"/>
                </a:solidFill>
                <a:latin typeface="Arial" pitchFamily="34" charset="0"/>
              </a:rPr>
              <a:t> hematoma because of right occipital lobe AVM rupture</a:t>
            </a:r>
            <a:endParaRPr lang="ru-RU" altLang="ru-RU" sz="24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41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4" descr="ws_2f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773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8" name="Text Box 5"/>
          <p:cNvSpPr txBox="1">
            <a:spLocks noChangeArrowheads="1"/>
          </p:cNvSpPr>
          <p:nvPr/>
        </p:nvSpPr>
        <p:spPr bwMode="auto">
          <a:xfrm>
            <a:off x="6732588" y="9525"/>
            <a:ext cx="241141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b="1">
                <a:solidFill>
                  <a:srgbClr val="FFFF00"/>
                </a:solidFill>
                <a:latin typeface="Arial" pitchFamily="34" charset="0"/>
              </a:rPr>
              <a:t>Hemorrhage into metastasis of prostatic cancer </a:t>
            </a:r>
            <a:endParaRPr lang="ru-RU" altLang="ru-RU" sz="2400" b="1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42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3" descr="002ins_haemor.jpg: 500x373, 33k (29.04.2009 16:44)">
            <a:hlinkClick r:id="rId2" tooltip="002ins_haemor.jpg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81500" y="3429000"/>
            <a:ext cx="5162500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B3DFE-C329-4B0E-8332-6D4C64A67F55}" type="slidenum">
              <a:rPr lang="ru-RU" smtClean="0"/>
              <a:pPr>
                <a:defRPr/>
              </a:pPr>
              <a:t>43</a:t>
            </a:fld>
            <a:endParaRPr lang="ru-RU" dirty="0"/>
          </a:p>
        </p:txBody>
      </p:sp>
      <p:pic>
        <p:nvPicPr>
          <p:cNvPr id="4" name="Picture 3" descr="003ins_haemo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1"/>
            <a:ext cx="4571999" cy="3714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643438" y="714356"/>
            <a:ext cx="4351341" cy="1655763"/>
          </a:xfrm>
          <a:prstGeom prst="rect">
            <a:avLst/>
          </a:prstGeom>
        </p:spPr>
        <p:txBody>
          <a:bodyPr/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n-US" altLang="ru-RU" sz="3200" b="1" dirty="0">
                <a:solidFill>
                  <a:schemeClr val="tx1">
                    <a:lumMod val="95000"/>
                  </a:schemeClr>
                </a:solidFill>
                <a:latin typeface="Arial" pitchFamily="34" charset="0"/>
              </a:rPr>
              <a:t>Death from hemorrhagic stroke</a:t>
            </a:r>
          </a:p>
          <a:p>
            <a:pPr algn="ctr">
              <a:defRPr/>
            </a:pPr>
            <a:r>
              <a:rPr lang="en-US" altLang="ru-RU" sz="3200" b="1" dirty="0">
                <a:solidFill>
                  <a:schemeClr val="tx1">
                    <a:lumMod val="95000"/>
                  </a:schemeClr>
                </a:solidFill>
                <a:latin typeface="Arial" pitchFamily="34" charset="0"/>
              </a:rPr>
              <a:t>(autopsy)</a:t>
            </a:r>
            <a:endParaRPr lang="en-US" altLang="ru-RU" sz="3200" b="1" dirty="0">
              <a:solidFill>
                <a:schemeClr val="tx1">
                  <a:lumMod val="95000"/>
                </a:schemeClr>
              </a:solidFill>
              <a:latin typeface="Lucida Sans" pitchFamily="34" charset="0"/>
            </a:endParaRPr>
          </a:p>
        </p:txBody>
      </p:sp>
      <p:pic>
        <p:nvPicPr>
          <p:cNvPr id="2050" name="Picture 2" descr="D:\Медицина\Нейрохирургия\Новые картинки для лекций\02b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3428144"/>
            <a:ext cx="4572000" cy="34298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724400" y="0"/>
            <a:ext cx="44196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3587" name="Rectangle 3"/>
          <p:cNvSpPr>
            <a:spLocks noGrp="1" noChangeArrowheads="1"/>
          </p:cNvSpPr>
          <p:nvPr>
            <p:ph type="title"/>
          </p:nvPr>
        </p:nvSpPr>
        <p:spPr>
          <a:xfrm>
            <a:off x="6324600" y="2514600"/>
            <a:ext cx="2819400" cy="1219200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SUBARACHNOID HEMORRHAGE</a:t>
            </a:r>
          </a:p>
        </p:txBody>
      </p:sp>
      <p:pic>
        <p:nvPicPr>
          <p:cNvPr id="6861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334000" cy="685800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</p:spPr>
      </p:pic>
      <p:pic>
        <p:nvPicPr>
          <p:cNvPr id="68613" name="Picture 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34000" y="3810000"/>
            <a:ext cx="3810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3428992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286124"/>
            <a:ext cx="6081348" cy="3571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2568" name="Rectangle 8"/>
          <p:cNvSpPr>
            <a:spLocks noChangeArrowheads="1"/>
          </p:cNvSpPr>
          <p:nvPr/>
        </p:nvSpPr>
        <p:spPr bwMode="auto">
          <a:xfrm>
            <a:off x="6143636" y="4214818"/>
            <a:ext cx="2819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alt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SUBARACHNOID HEMORRHAGE</a:t>
            </a:r>
          </a:p>
        </p:txBody>
      </p:sp>
      <p:pic>
        <p:nvPicPr>
          <p:cNvPr id="69638" name="Picture 9" descr="image00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16" y="0"/>
            <a:ext cx="2837545" cy="3286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0"/>
            <a:ext cx="3286116" cy="3290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dirty="0" smtClean="0">
                <a:solidFill>
                  <a:schemeClr val="tx1">
                    <a:lumMod val="95000"/>
                  </a:schemeClr>
                </a:solidFill>
                <a:effectLst/>
              </a:rPr>
              <a:t>Hunt &amp; Hess Stroke Scale</a:t>
            </a:r>
            <a:endParaRPr lang="ru-RU" sz="4400" dirty="0">
              <a:solidFill>
                <a:schemeClr val="tx1">
                  <a:lumMod val="95000"/>
                </a:schemeClr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736"/>
            <a:ext cx="8713787" cy="4143392"/>
          </a:xfrm>
        </p:spPr>
        <p:txBody>
          <a:bodyPr>
            <a:normAutofit/>
          </a:bodyPr>
          <a:lstStyle/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US" sz="24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For non-traumatic subarachnoid hemorrhage patients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US" sz="30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	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US" sz="24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DESCRIPTION 				  GRADE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US" sz="1900" b="1" dirty="0" smtClean="0">
              <a:ln w="6350">
                <a:noFill/>
              </a:ln>
              <a:solidFill>
                <a:srgbClr val="FFFF00"/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US" sz="19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Asymptomatic, mild headache, slight nuchal rigidity	1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US" sz="19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Moderate to severe headache, nuchal rigidity,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 pitchFamily="18" charset="2"/>
              <a:buNone/>
              <a:defRPr/>
            </a:pPr>
            <a:r>
              <a:rPr lang="en-US" sz="19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     no neurologic deficit other than cranial nerve palsy         	2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US" sz="19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Drowsiness / confusion, mild focal neurologic deficit  	3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US" sz="19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Stupor, moderate-severe hemiparesis                           	4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US" sz="19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Coma, decerebrate posturing 				5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ru-RU" sz="1900" dirty="0">
              <a:solidFill>
                <a:srgbClr val="FFFF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950" y="6165850"/>
            <a:ext cx="34163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eaLnBrk="0" hangingPunct="0">
              <a:buClr>
                <a:srgbClr val="F9F9F9"/>
              </a:buClr>
              <a:buSzPct val="65000"/>
              <a:buFont typeface="Wingdings 2" pitchFamily="18" charset="2"/>
              <a:buNone/>
              <a:defRPr/>
            </a:pPr>
            <a:r>
              <a:rPr lang="en-US" altLang="ru-RU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n</a:t>
            </a:r>
            <a:r>
              <a:rPr lang="en-US" alt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eurohirurg.umi.ru</a:t>
            </a:r>
            <a:endParaRPr lang="ru-RU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46</a:t>
            </a:fld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116632"/>
            <a:ext cx="7772400" cy="81575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FFFF00"/>
                </a:solidFill>
              </a:rPr>
              <a:t>Hospital care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71683" name="Rectangle 3"/>
          <p:cNvSpPr>
            <a:spLocks noGrp="1" noChangeArrowheads="1"/>
          </p:cNvSpPr>
          <p:nvPr>
            <p:ph idx="1"/>
          </p:nvPr>
        </p:nvSpPr>
        <p:spPr>
          <a:xfrm>
            <a:off x="107950" y="908050"/>
            <a:ext cx="8856663" cy="5521325"/>
          </a:xfrm>
        </p:spPr>
        <p:txBody>
          <a:bodyPr>
            <a:noAutofit/>
          </a:bodyPr>
          <a:lstStyle/>
          <a:p>
            <a:pPr marL="548640" indent="-41148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US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Critical time periods (arrival at the hospital)</a:t>
            </a:r>
          </a:p>
          <a:p>
            <a:pPr marL="868680" lvl="1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"/>
              <a:defRPr/>
            </a:pPr>
            <a:r>
              <a:rPr lang="en-US" sz="28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Immediate general assessment – 10 min</a:t>
            </a:r>
          </a:p>
          <a:p>
            <a:pPr marL="868680" lvl="1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"/>
              <a:defRPr/>
            </a:pPr>
            <a:r>
              <a:rPr lang="en-US" sz="28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Immediately neuro assessment – 25 min</a:t>
            </a:r>
          </a:p>
          <a:p>
            <a:pPr marL="868680" lvl="1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"/>
              <a:defRPr/>
            </a:pPr>
            <a:r>
              <a:rPr lang="en-US" sz="28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Acquisition of a head CT – 25 min</a:t>
            </a:r>
          </a:p>
          <a:p>
            <a:pPr marL="868680" lvl="1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"/>
              <a:defRPr/>
            </a:pPr>
            <a:r>
              <a:rPr lang="en-US" sz="28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Interpretation of CT scan – 45 min</a:t>
            </a:r>
          </a:p>
          <a:p>
            <a:pPr marL="868680" lvl="1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"/>
              <a:defRPr/>
            </a:pPr>
            <a:r>
              <a:rPr lang="en-US" sz="28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Administration of IV fibrinolytics – 60 min if no bleed</a:t>
            </a:r>
          </a:p>
          <a:p>
            <a:pPr marL="868680" lvl="1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"/>
              <a:defRPr/>
            </a:pPr>
            <a:r>
              <a:rPr lang="en-US" sz="28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Administration of IV fibrinolytics  – 3 hours from time of onset </a:t>
            </a:r>
          </a:p>
          <a:p>
            <a:pPr marL="868680" lvl="1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"/>
              <a:defRPr/>
            </a:pPr>
            <a:r>
              <a:rPr lang="en-US" sz="28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Administration of Interarterial fibrinolytics – 6 hours from time of onset</a:t>
            </a:r>
          </a:p>
          <a:p>
            <a:pPr marL="868680" lvl="1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"/>
              <a:defRPr/>
            </a:pPr>
            <a:r>
              <a:rPr lang="en-US" sz="28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Admission to a monitored bed – 3 hours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50117-45BF-41BF-A900-D2B9A550249F}" type="slidenum">
              <a:rPr lang="ru-RU" smtClean="0"/>
              <a:pPr>
                <a:defRPr/>
              </a:pPr>
              <a:t>47</a:t>
            </a:fld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16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16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6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16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build="p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Администратор\Рабочий стол\76d42caab2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572264" cy="572085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215074" y="1428736"/>
            <a:ext cx="292892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b="1" dirty="0" err="1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Classification</a:t>
            </a:r>
            <a:endParaRPr lang="ru-RU" b="1" dirty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eaLnBrk="0" hangingPunct="0">
              <a:defRPr/>
            </a:pPr>
            <a:r>
              <a:rPr lang="en-US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m</a:t>
            </a:r>
            <a:r>
              <a:rPr lang="ru-RU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orphology:</a:t>
            </a:r>
            <a:endParaRPr lang="en-US" b="1" dirty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514350" indent="-514350" eaLnBrk="0" hangingPunct="0">
              <a:defRPr/>
            </a:pPr>
            <a:r>
              <a:rPr lang="en-US" sz="24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1. </a:t>
            </a:r>
            <a:r>
              <a:rPr lang="ru-RU" sz="2400" b="1" dirty="0" err="1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Saccular</a:t>
            </a:r>
            <a:r>
              <a:rPr lang="en-US" sz="24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24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(</a:t>
            </a:r>
            <a:r>
              <a:rPr lang="ru-RU" sz="2400" b="1" dirty="0" err="1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berry</a:t>
            </a:r>
            <a:r>
              <a:rPr lang="ru-RU" sz="24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)</a:t>
            </a:r>
          </a:p>
          <a:p>
            <a:pPr marL="514350" indent="-514350" eaLnBrk="0" hangingPunct="0">
              <a:defRPr/>
            </a:pPr>
            <a:r>
              <a:rPr lang="en-US" sz="24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2. </a:t>
            </a:r>
            <a:r>
              <a:rPr lang="ru-RU" sz="2400" b="1" dirty="0" err="1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Fusiform</a:t>
            </a:r>
            <a:endParaRPr lang="ru-RU" sz="2400" b="1" dirty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eaLnBrk="0" hangingPunct="0">
              <a:defRPr/>
            </a:pPr>
            <a:r>
              <a:rPr lang="ru-RU" sz="24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3</a:t>
            </a:r>
            <a:r>
              <a:rPr lang="ru-RU" sz="24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.</a:t>
            </a:r>
            <a:r>
              <a:rPr lang="en-US" sz="24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2400" b="1" dirty="0" err="1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Dissecting</a:t>
            </a:r>
            <a:endParaRPr lang="ru-RU" sz="2400" b="1" dirty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72198" y="714356"/>
            <a:ext cx="28574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3600" b="1" dirty="0">
                <a:ln w="63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Aneurysms</a:t>
            </a:r>
            <a:endParaRPr lang="ru-RU" sz="3600" dirty="0">
              <a:solidFill>
                <a:srgbClr val="FF0000"/>
              </a:solidFill>
              <a:latin typeface="+mj-lt"/>
              <a:cs typeface="+mn-cs"/>
            </a:endParaRPr>
          </a:p>
        </p:txBody>
      </p:sp>
      <p:pic>
        <p:nvPicPr>
          <p:cNvPr id="66564" name="Рисунок 14" descr="image 399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079" y="3643314"/>
            <a:ext cx="4284922" cy="321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202363" y="1"/>
            <a:ext cx="2941637" cy="4071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621507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1285861"/>
            <a:ext cx="8072494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0" hangingPunct="0">
              <a:defRPr/>
            </a:pPr>
            <a:r>
              <a:rPr lang="ru-RU" sz="3600" b="1" dirty="0" err="1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Concern</a:t>
            </a:r>
            <a:r>
              <a:rPr lang="ru-RU" sz="36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3600" b="1" dirty="0" err="1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is</a:t>
            </a:r>
            <a:r>
              <a:rPr lang="ru-RU" sz="36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3600" b="1" dirty="0" err="1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rebleed</a:t>
            </a:r>
            <a:r>
              <a:rPr lang="ru-RU" sz="36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3600" b="1" dirty="0" err="1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and</a:t>
            </a:r>
            <a:r>
              <a:rPr lang="en-US" sz="36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3600" b="1" dirty="0" err="1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treatment</a:t>
            </a:r>
            <a:r>
              <a:rPr lang="ru-RU" sz="3600" b="1" dirty="0" smtClean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36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of </a:t>
            </a:r>
            <a:r>
              <a:rPr lang="ru-RU" sz="3600" b="1" dirty="0" err="1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vasospasm</a:t>
            </a:r>
            <a:endParaRPr lang="ru-RU" sz="3600" b="1" dirty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lvl="1" algn="just" eaLnBrk="0" hangingPunct="0">
              <a:defRPr/>
            </a:pPr>
            <a:r>
              <a:rPr lang="ru-RU" sz="36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• Surgical </a:t>
            </a:r>
            <a:r>
              <a:rPr lang="ru-RU" sz="3600" b="1" dirty="0" err="1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clipping</a:t>
            </a:r>
            <a:r>
              <a:rPr lang="ru-RU" sz="36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3600" b="1" dirty="0" err="1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vs</a:t>
            </a:r>
            <a:r>
              <a:rPr lang="ru-RU" sz="36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. </a:t>
            </a:r>
            <a:r>
              <a:rPr lang="ru-RU" sz="3600" b="1" dirty="0" err="1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coiling</a:t>
            </a:r>
            <a:endParaRPr lang="ru-RU" sz="3600" b="1" dirty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lvl="1" algn="just" eaLnBrk="0" hangingPunct="0">
              <a:defRPr/>
            </a:pPr>
            <a:r>
              <a:rPr lang="ru-RU" sz="36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• </a:t>
            </a:r>
            <a:r>
              <a:rPr lang="ru-RU" sz="3600" b="1" dirty="0" err="1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Vasospasm</a:t>
            </a:r>
            <a:r>
              <a:rPr lang="ru-RU" sz="36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:</a:t>
            </a:r>
          </a:p>
          <a:p>
            <a:pPr lvl="3" algn="just" eaLnBrk="0" hangingPunct="0">
              <a:defRPr/>
            </a:pPr>
            <a:r>
              <a:rPr lang="ru-RU" sz="36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•HHH </a:t>
            </a:r>
            <a:r>
              <a:rPr lang="ru-RU" sz="3600" b="1" dirty="0" err="1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therapy</a:t>
            </a:r>
            <a:endParaRPr lang="ru-RU" sz="3600" b="1" dirty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lvl="3" algn="just" eaLnBrk="0" hangingPunct="0">
              <a:defRPr/>
            </a:pPr>
            <a:r>
              <a:rPr lang="ru-RU" sz="36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•</a:t>
            </a:r>
            <a:r>
              <a:rPr lang="ru-RU" sz="3600" b="1" dirty="0" err="1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Angioplasty</a:t>
            </a:r>
            <a:endParaRPr lang="ru-RU" sz="3600" b="1" dirty="0">
              <a:ln w="6350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lvl="3" algn="just" eaLnBrk="0" hangingPunct="0">
              <a:defRPr/>
            </a:pPr>
            <a:r>
              <a:rPr lang="ru-RU" sz="36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•</a:t>
            </a:r>
            <a:r>
              <a:rPr lang="ru-RU" sz="3600" b="1" dirty="0" err="1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Peak</a:t>
            </a:r>
            <a:r>
              <a:rPr lang="ru-RU" sz="36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3600" b="1" dirty="0" err="1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day</a:t>
            </a:r>
            <a:r>
              <a:rPr lang="ru-RU" sz="36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7</a:t>
            </a:r>
            <a:r>
              <a:rPr lang="en-US" sz="36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ru-RU" sz="36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10 (3</a:t>
            </a:r>
            <a:r>
              <a:rPr lang="en-US" sz="36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ru-RU" sz="3600" b="1" dirty="0">
                <a:ln w="6350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21)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57188" y="285750"/>
            <a:ext cx="8358187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4800" b="1" dirty="0">
                <a:ln w="63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Treatment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0825" y="6092825"/>
            <a:ext cx="34163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eaLnBrk="0" hangingPunct="0">
              <a:buClr>
                <a:srgbClr val="F9F9F9"/>
              </a:buClr>
              <a:buSzPct val="65000"/>
              <a:buFont typeface="Wingdings 2" pitchFamily="18" charset="2"/>
              <a:buNone/>
              <a:defRPr/>
            </a:pPr>
            <a:r>
              <a:rPr lang="en-US" altLang="ru-RU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</a:t>
            </a:r>
            <a:r>
              <a:rPr lang="en-US" alt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eurohirurg.umi.ru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6050" y="404813"/>
            <a:ext cx="4176713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36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Surgical Clipping of Aneurysm</a:t>
            </a:r>
          </a:p>
        </p:txBody>
      </p:sp>
      <p:pic>
        <p:nvPicPr>
          <p:cNvPr id="69634" name="Рисунок 169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988" y="2276475"/>
            <a:ext cx="4522788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5" name="Рисунок 17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0"/>
            <a:ext cx="4648200" cy="484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27538" y="0"/>
            <a:ext cx="4716462" cy="3500438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</p:spPr>
      </p:pic>
      <p:pic>
        <p:nvPicPr>
          <p:cNvPr id="93187" name="Picture 2" descr="Clip_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427538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88" name="Picture 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3990975"/>
            <a:ext cx="4067175" cy="2867025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</p:spPr>
      </p:pic>
      <p:pic>
        <p:nvPicPr>
          <p:cNvPr id="9318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7175" y="3470275"/>
            <a:ext cx="5076825" cy="3387725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69113"/>
          </a:xfrm>
          <a:ln>
            <a:solidFill>
              <a:schemeClr val="folHlink"/>
            </a:solidFill>
          </a:ln>
        </p:spPr>
      </p:pic>
      <p:sp>
        <p:nvSpPr>
          <p:cNvPr id="96261" name="Rectangle 5"/>
          <p:cNvSpPr>
            <a:spLocks noChangeArrowheads="1"/>
          </p:cNvSpPr>
          <p:nvPr/>
        </p:nvSpPr>
        <p:spPr bwMode="auto">
          <a:xfrm>
            <a:off x="6572264" y="4714884"/>
            <a:ext cx="235742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</a:rPr>
              <a:t>Surgery cerebral aneurysm</a:t>
            </a:r>
            <a:endParaRPr lang="ru-RU" sz="3200" b="1" i="1" dirty="0">
              <a:solidFill>
                <a:srgbClr val="FF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61175"/>
          </a:xfrm>
          <a:ln>
            <a:solidFill>
              <a:schemeClr val="folHlink"/>
            </a:solidFill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5720" y="4857760"/>
            <a:ext cx="235742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</a:rPr>
              <a:t>Surgery cerebral aneurysm</a:t>
            </a:r>
            <a:endParaRPr lang="ru-RU" sz="3200" b="1" i="1" dirty="0">
              <a:solidFill>
                <a:srgbClr val="FF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3175"/>
            <a:ext cx="9144000" cy="6861175"/>
          </a:xfrm>
          <a:ln>
            <a:solidFill>
              <a:schemeClr val="folHlink"/>
            </a:solidFill>
          </a:ln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6643702" y="5072074"/>
            <a:ext cx="235742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</a:rPr>
              <a:t>Surgery cerebral aneurysm</a:t>
            </a:r>
            <a:endParaRPr lang="ru-RU" sz="3200" b="1" i="1" dirty="0">
              <a:solidFill>
                <a:srgbClr val="FF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214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098" name="Picture 2" descr="C:\Documents and Settings\Администратор\Рабочий стол\11011527_10155561772095203_169231079154043369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0"/>
            <a:ext cx="700092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3" descr="8291-110-13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0" y="692150"/>
            <a:ext cx="9144000" cy="6165850"/>
          </a:xfrm>
        </p:spPr>
      </p:pic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107950" y="0"/>
            <a:ext cx="867889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4000" b="1" dirty="0" err="1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Surgical</a:t>
            </a:r>
            <a:r>
              <a:rPr lang="ru-RU" sz="40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</a:t>
            </a:r>
            <a:r>
              <a:rPr lang="ru-RU" sz="4000" b="1" dirty="0" err="1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Clipping</a:t>
            </a:r>
            <a:r>
              <a:rPr lang="ru-RU" sz="40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</a:t>
            </a:r>
            <a:r>
              <a:rPr lang="ru-RU" sz="4000" b="1" dirty="0" err="1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of</a:t>
            </a:r>
            <a:r>
              <a:rPr lang="ru-RU" sz="40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</a:t>
            </a:r>
            <a:r>
              <a:rPr lang="ru-RU" sz="4000" b="1" dirty="0" err="1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Aneurysm</a:t>
            </a:r>
            <a:endParaRPr lang="ru-RU" sz="4000" b="1" dirty="0">
              <a:ln w="6350"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4" descr="8291-115-07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3492500" y="0"/>
            <a:ext cx="5651500" cy="6858000"/>
          </a:xfrm>
        </p:spPr>
      </p:pic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142844" y="760406"/>
            <a:ext cx="3671887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3600" b="1" dirty="0" err="1" smtClean="0">
                <a:ln w="63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Surgical</a:t>
            </a:r>
            <a:r>
              <a:rPr lang="ru-RU" sz="3600" b="1" dirty="0" smtClean="0">
                <a:ln w="63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3600" b="1" dirty="0" err="1" smtClean="0">
                <a:ln w="63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Clipping</a:t>
            </a:r>
            <a:r>
              <a:rPr lang="ru-RU" sz="3600" b="1" dirty="0" smtClean="0">
                <a:ln w="63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3600" b="1" dirty="0" err="1" smtClean="0">
                <a:ln w="63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of</a:t>
            </a:r>
            <a:r>
              <a:rPr lang="ru-RU" sz="3600" b="1" dirty="0" smtClean="0">
                <a:ln w="63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3600" b="1" dirty="0" err="1" smtClean="0">
                <a:ln w="63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Aneurysm</a:t>
            </a:r>
            <a:endParaRPr lang="ru-RU" sz="3600" b="1" dirty="0">
              <a:ln w="6350"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4" name="Picture 4" descr="8291-115-06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0" y="3000396"/>
            <a:ext cx="3503097" cy="38576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2"/>
          <p:cNvPicPr>
            <a:picLocks noGrp="1"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653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8" name="Freeform 3"/>
          <p:cNvSpPr>
            <a:spLocks/>
          </p:cNvSpPr>
          <p:nvPr/>
        </p:nvSpPr>
        <p:spPr bwMode="auto">
          <a:xfrm>
            <a:off x="2997200" y="2286000"/>
            <a:ext cx="787400" cy="3200400"/>
          </a:xfrm>
          <a:custGeom>
            <a:avLst/>
            <a:gdLst>
              <a:gd name="T0" fmla="*/ 2147483647 w 496"/>
              <a:gd name="T1" fmla="*/ 2147483647 h 2016"/>
              <a:gd name="T2" fmla="*/ 2147483647 w 496"/>
              <a:gd name="T3" fmla="*/ 2147483647 h 2016"/>
              <a:gd name="T4" fmla="*/ 2147483647 w 496"/>
              <a:gd name="T5" fmla="*/ 2147483647 h 2016"/>
              <a:gd name="T6" fmla="*/ 2147483647 w 496"/>
              <a:gd name="T7" fmla="*/ 2147483647 h 2016"/>
              <a:gd name="T8" fmla="*/ 2147483647 w 496"/>
              <a:gd name="T9" fmla="*/ 2147483647 h 2016"/>
              <a:gd name="T10" fmla="*/ 2147483647 w 496"/>
              <a:gd name="T11" fmla="*/ 2147483647 h 2016"/>
              <a:gd name="T12" fmla="*/ 2147483647 w 496"/>
              <a:gd name="T13" fmla="*/ 2147483647 h 2016"/>
              <a:gd name="T14" fmla="*/ 2147483647 w 496"/>
              <a:gd name="T15" fmla="*/ 0 h 201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496"/>
              <a:gd name="T25" fmla="*/ 0 h 2016"/>
              <a:gd name="T26" fmla="*/ 496 w 496"/>
              <a:gd name="T27" fmla="*/ 2016 h 201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496" h="2016">
                <a:moveTo>
                  <a:pt x="32" y="2016"/>
                </a:moveTo>
                <a:cubicBezTo>
                  <a:pt x="16" y="1928"/>
                  <a:pt x="0" y="1840"/>
                  <a:pt x="32" y="1728"/>
                </a:cubicBezTo>
                <a:cubicBezTo>
                  <a:pt x="64" y="1616"/>
                  <a:pt x="152" y="1464"/>
                  <a:pt x="224" y="1344"/>
                </a:cubicBezTo>
                <a:cubicBezTo>
                  <a:pt x="296" y="1224"/>
                  <a:pt x="432" y="1144"/>
                  <a:pt x="464" y="1008"/>
                </a:cubicBezTo>
                <a:cubicBezTo>
                  <a:pt x="496" y="872"/>
                  <a:pt x="456" y="640"/>
                  <a:pt x="416" y="528"/>
                </a:cubicBezTo>
                <a:cubicBezTo>
                  <a:pt x="376" y="416"/>
                  <a:pt x="264" y="408"/>
                  <a:pt x="224" y="336"/>
                </a:cubicBezTo>
                <a:cubicBezTo>
                  <a:pt x="184" y="264"/>
                  <a:pt x="184" y="152"/>
                  <a:pt x="176" y="96"/>
                </a:cubicBezTo>
                <a:cubicBezTo>
                  <a:pt x="168" y="40"/>
                  <a:pt x="176" y="16"/>
                  <a:pt x="176" y="0"/>
                </a:cubicBezTo>
              </a:path>
            </a:pathLst>
          </a:custGeom>
          <a:noFill/>
          <a:ln w="28575">
            <a:solidFill>
              <a:srgbClr val="FFF005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0659" name="Freeform 4"/>
          <p:cNvSpPr>
            <a:spLocks/>
          </p:cNvSpPr>
          <p:nvPr/>
        </p:nvSpPr>
        <p:spPr bwMode="auto">
          <a:xfrm>
            <a:off x="3200400" y="2286000"/>
            <a:ext cx="787400" cy="3200400"/>
          </a:xfrm>
          <a:custGeom>
            <a:avLst/>
            <a:gdLst>
              <a:gd name="T0" fmla="*/ 2147483647 w 496"/>
              <a:gd name="T1" fmla="*/ 2147483647 h 2016"/>
              <a:gd name="T2" fmla="*/ 2147483647 w 496"/>
              <a:gd name="T3" fmla="*/ 2147483647 h 2016"/>
              <a:gd name="T4" fmla="*/ 2147483647 w 496"/>
              <a:gd name="T5" fmla="*/ 2147483647 h 2016"/>
              <a:gd name="T6" fmla="*/ 2147483647 w 496"/>
              <a:gd name="T7" fmla="*/ 2147483647 h 2016"/>
              <a:gd name="T8" fmla="*/ 2147483647 w 496"/>
              <a:gd name="T9" fmla="*/ 2147483647 h 2016"/>
              <a:gd name="T10" fmla="*/ 2147483647 w 496"/>
              <a:gd name="T11" fmla="*/ 2147483647 h 2016"/>
              <a:gd name="T12" fmla="*/ 2147483647 w 496"/>
              <a:gd name="T13" fmla="*/ 2147483647 h 2016"/>
              <a:gd name="T14" fmla="*/ 2147483647 w 496"/>
              <a:gd name="T15" fmla="*/ 0 h 201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496"/>
              <a:gd name="T25" fmla="*/ 0 h 2016"/>
              <a:gd name="T26" fmla="*/ 496 w 496"/>
              <a:gd name="T27" fmla="*/ 2016 h 201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496" h="2016">
                <a:moveTo>
                  <a:pt x="32" y="2016"/>
                </a:moveTo>
                <a:cubicBezTo>
                  <a:pt x="16" y="1928"/>
                  <a:pt x="0" y="1840"/>
                  <a:pt x="32" y="1728"/>
                </a:cubicBezTo>
                <a:cubicBezTo>
                  <a:pt x="64" y="1616"/>
                  <a:pt x="152" y="1464"/>
                  <a:pt x="224" y="1344"/>
                </a:cubicBezTo>
                <a:cubicBezTo>
                  <a:pt x="296" y="1224"/>
                  <a:pt x="432" y="1144"/>
                  <a:pt x="464" y="1008"/>
                </a:cubicBezTo>
                <a:cubicBezTo>
                  <a:pt x="496" y="872"/>
                  <a:pt x="456" y="640"/>
                  <a:pt x="416" y="528"/>
                </a:cubicBezTo>
                <a:cubicBezTo>
                  <a:pt x="376" y="416"/>
                  <a:pt x="264" y="408"/>
                  <a:pt x="224" y="336"/>
                </a:cubicBezTo>
                <a:cubicBezTo>
                  <a:pt x="184" y="264"/>
                  <a:pt x="184" y="152"/>
                  <a:pt x="176" y="96"/>
                </a:cubicBezTo>
                <a:cubicBezTo>
                  <a:pt x="168" y="40"/>
                  <a:pt x="176" y="16"/>
                  <a:pt x="176" y="0"/>
                </a:cubicBezTo>
              </a:path>
            </a:pathLst>
          </a:custGeom>
          <a:noFill/>
          <a:ln w="28575">
            <a:solidFill>
              <a:srgbClr val="FFF005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0660" name="Freeform 5"/>
          <p:cNvSpPr>
            <a:spLocks/>
          </p:cNvSpPr>
          <p:nvPr/>
        </p:nvSpPr>
        <p:spPr bwMode="auto">
          <a:xfrm>
            <a:off x="3132138" y="1600200"/>
            <a:ext cx="728662" cy="4038600"/>
          </a:xfrm>
          <a:custGeom>
            <a:avLst/>
            <a:gdLst>
              <a:gd name="T0" fmla="*/ 2147483647 w 464"/>
              <a:gd name="T1" fmla="*/ 0 h 2544"/>
              <a:gd name="T2" fmla="*/ 2147483647 w 464"/>
              <a:gd name="T3" fmla="*/ 2147483647 h 2544"/>
              <a:gd name="T4" fmla="*/ 2147483647 w 464"/>
              <a:gd name="T5" fmla="*/ 2147483647 h 2544"/>
              <a:gd name="T6" fmla="*/ 2147483647 w 464"/>
              <a:gd name="T7" fmla="*/ 2147483647 h 2544"/>
              <a:gd name="T8" fmla="*/ 2147483647 w 464"/>
              <a:gd name="T9" fmla="*/ 2147483647 h 2544"/>
              <a:gd name="T10" fmla="*/ 2147483647 w 464"/>
              <a:gd name="T11" fmla="*/ 2147483647 h 2544"/>
              <a:gd name="T12" fmla="*/ 2147483647 w 464"/>
              <a:gd name="T13" fmla="*/ 2147483647 h 2544"/>
              <a:gd name="T14" fmla="*/ 2147483647 w 464"/>
              <a:gd name="T15" fmla="*/ 2147483647 h 2544"/>
              <a:gd name="T16" fmla="*/ 0 w 464"/>
              <a:gd name="T17" fmla="*/ 2147483647 h 254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64"/>
              <a:gd name="T28" fmla="*/ 0 h 2544"/>
              <a:gd name="T29" fmla="*/ 464 w 464"/>
              <a:gd name="T30" fmla="*/ 2544 h 254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64" h="2544">
                <a:moveTo>
                  <a:pt x="96" y="0"/>
                </a:moveTo>
                <a:cubicBezTo>
                  <a:pt x="112" y="180"/>
                  <a:pt x="128" y="360"/>
                  <a:pt x="144" y="480"/>
                </a:cubicBezTo>
                <a:cubicBezTo>
                  <a:pt x="160" y="600"/>
                  <a:pt x="152" y="640"/>
                  <a:pt x="192" y="720"/>
                </a:cubicBezTo>
                <a:cubicBezTo>
                  <a:pt x="232" y="800"/>
                  <a:pt x="344" y="872"/>
                  <a:pt x="384" y="960"/>
                </a:cubicBezTo>
                <a:cubicBezTo>
                  <a:pt x="424" y="1048"/>
                  <a:pt x="424" y="1168"/>
                  <a:pt x="432" y="1248"/>
                </a:cubicBezTo>
                <a:cubicBezTo>
                  <a:pt x="440" y="1328"/>
                  <a:pt x="464" y="1360"/>
                  <a:pt x="432" y="1440"/>
                </a:cubicBezTo>
                <a:cubicBezTo>
                  <a:pt x="400" y="1520"/>
                  <a:pt x="304" y="1624"/>
                  <a:pt x="240" y="1728"/>
                </a:cubicBezTo>
                <a:cubicBezTo>
                  <a:pt x="176" y="1832"/>
                  <a:pt x="88" y="1928"/>
                  <a:pt x="48" y="2064"/>
                </a:cubicBezTo>
                <a:cubicBezTo>
                  <a:pt x="8" y="2200"/>
                  <a:pt x="4" y="2372"/>
                  <a:pt x="0" y="2544"/>
                </a:cubicBezTo>
              </a:path>
            </a:pathLst>
          </a:cu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0661" name="Freeform 6"/>
          <p:cNvSpPr>
            <a:spLocks/>
          </p:cNvSpPr>
          <p:nvPr/>
        </p:nvSpPr>
        <p:spPr bwMode="auto">
          <a:xfrm>
            <a:off x="3187700" y="1054100"/>
            <a:ext cx="254000" cy="546100"/>
          </a:xfrm>
          <a:custGeom>
            <a:avLst/>
            <a:gdLst>
              <a:gd name="T0" fmla="*/ 2147483647 w 160"/>
              <a:gd name="T1" fmla="*/ 2147483647 h 344"/>
              <a:gd name="T2" fmla="*/ 2147483647 w 160"/>
              <a:gd name="T3" fmla="*/ 2147483647 h 344"/>
              <a:gd name="T4" fmla="*/ 2147483647 w 160"/>
              <a:gd name="T5" fmla="*/ 2147483647 h 344"/>
              <a:gd name="T6" fmla="*/ 2147483647 w 160"/>
              <a:gd name="T7" fmla="*/ 2147483647 h 344"/>
              <a:gd name="T8" fmla="*/ 2147483647 w 160"/>
              <a:gd name="T9" fmla="*/ 2147483647 h 344"/>
              <a:gd name="T10" fmla="*/ 2147483647 w 160"/>
              <a:gd name="T11" fmla="*/ 2147483647 h 344"/>
              <a:gd name="T12" fmla="*/ 2147483647 w 160"/>
              <a:gd name="T13" fmla="*/ 2147483647 h 34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60"/>
              <a:gd name="T22" fmla="*/ 0 h 344"/>
              <a:gd name="T23" fmla="*/ 160 w 160"/>
              <a:gd name="T24" fmla="*/ 344 h 34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60" h="344">
                <a:moveTo>
                  <a:pt x="56" y="344"/>
                </a:moveTo>
                <a:cubicBezTo>
                  <a:pt x="60" y="312"/>
                  <a:pt x="64" y="280"/>
                  <a:pt x="56" y="248"/>
                </a:cubicBezTo>
                <a:cubicBezTo>
                  <a:pt x="48" y="216"/>
                  <a:pt x="0" y="168"/>
                  <a:pt x="8" y="152"/>
                </a:cubicBezTo>
                <a:cubicBezTo>
                  <a:pt x="16" y="136"/>
                  <a:pt x="80" y="160"/>
                  <a:pt x="104" y="152"/>
                </a:cubicBezTo>
                <a:cubicBezTo>
                  <a:pt x="128" y="144"/>
                  <a:pt x="160" y="128"/>
                  <a:pt x="152" y="104"/>
                </a:cubicBezTo>
                <a:cubicBezTo>
                  <a:pt x="144" y="80"/>
                  <a:pt x="72" y="16"/>
                  <a:pt x="56" y="8"/>
                </a:cubicBezTo>
                <a:cubicBezTo>
                  <a:pt x="40" y="0"/>
                  <a:pt x="48" y="28"/>
                  <a:pt x="56" y="56"/>
                </a:cubicBezTo>
              </a:path>
            </a:pathLst>
          </a:custGeom>
          <a:noFill/>
          <a:ln w="38100">
            <a:solidFill>
              <a:schemeClr val="accent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0662" name="Line 7"/>
          <p:cNvSpPr>
            <a:spLocks noChangeShapeType="1"/>
          </p:cNvSpPr>
          <p:nvPr/>
        </p:nvSpPr>
        <p:spPr bwMode="auto">
          <a:xfrm>
            <a:off x="7885113" y="1844675"/>
            <a:ext cx="0" cy="4608513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0663" name="Freeform 8"/>
          <p:cNvSpPr>
            <a:spLocks/>
          </p:cNvSpPr>
          <p:nvPr/>
        </p:nvSpPr>
        <p:spPr bwMode="auto">
          <a:xfrm>
            <a:off x="7740650" y="765175"/>
            <a:ext cx="241300" cy="1066800"/>
          </a:xfrm>
          <a:custGeom>
            <a:avLst/>
            <a:gdLst>
              <a:gd name="T0" fmla="*/ 2147483647 w 152"/>
              <a:gd name="T1" fmla="*/ 2147483647 h 672"/>
              <a:gd name="T2" fmla="*/ 2147483647 w 152"/>
              <a:gd name="T3" fmla="*/ 2147483647 h 672"/>
              <a:gd name="T4" fmla="*/ 2147483647 w 152"/>
              <a:gd name="T5" fmla="*/ 2147483647 h 672"/>
              <a:gd name="T6" fmla="*/ 2147483647 w 152"/>
              <a:gd name="T7" fmla="*/ 2147483647 h 672"/>
              <a:gd name="T8" fmla="*/ 2147483647 w 152"/>
              <a:gd name="T9" fmla="*/ 2147483647 h 672"/>
              <a:gd name="T10" fmla="*/ 2147483647 w 152"/>
              <a:gd name="T11" fmla="*/ 0 h 6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52"/>
              <a:gd name="T19" fmla="*/ 0 h 672"/>
              <a:gd name="T20" fmla="*/ 152 w 152"/>
              <a:gd name="T21" fmla="*/ 672 h 6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52" h="672">
                <a:moveTo>
                  <a:pt x="104" y="672"/>
                </a:moveTo>
                <a:cubicBezTo>
                  <a:pt x="112" y="600"/>
                  <a:pt x="120" y="528"/>
                  <a:pt x="104" y="480"/>
                </a:cubicBezTo>
                <a:cubicBezTo>
                  <a:pt x="88" y="432"/>
                  <a:pt x="8" y="424"/>
                  <a:pt x="8" y="384"/>
                </a:cubicBezTo>
                <a:cubicBezTo>
                  <a:pt x="8" y="344"/>
                  <a:pt x="104" y="288"/>
                  <a:pt x="104" y="240"/>
                </a:cubicBezTo>
                <a:cubicBezTo>
                  <a:pt x="104" y="192"/>
                  <a:pt x="0" y="136"/>
                  <a:pt x="8" y="96"/>
                </a:cubicBezTo>
                <a:cubicBezTo>
                  <a:pt x="16" y="56"/>
                  <a:pt x="84" y="28"/>
                  <a:pt x="152" y="0"/>
                </a:cubicBezTo>
              </a:path>
            </a:pathLst>
          </a:custGeom>
          <a:noFill/>
          <a:ln w="38100">
            <a:solidFill>
              <a:schemeClr val="accent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Rectangle 4"/>
          <p:cNvSpPr>
            <a:spLocks/>
          </p:cNvSpPr>
          <p:nvPr/>
        </p:nvSpPr>
        <p:spPr bwMode="auto">
          <a:xfrm>
            <a:off x="3630613" y="279400"/>
            <a:ext cx="3086100" cy="10541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n-US" altLang="ja-JP" sz="33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HG丸ｺﾞｼｯｸM-PRO"/>
                <a:cs typeface="HG丸ｺﾞｼｯｸM-PRO"/>
              </a:rPr>
              <a:t>Endovascular technique</a:t>
            </a:r>
            <a:endParaRPr lang="en-US" altLang="ja-JP" sz="3300" b="1" i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Sans" pitchFamily="34" charset="0"/>
              <a:ea typeface="HG丸ｺﾞｼｯｸM-PRO"/>
              <a:cs typeface="HG丸ｺﾞｼｯｸM-PR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323850" y="261938"/>
            <a:ext cx="5621338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>
            <a:lvl1pPr marL="411163" indent="-411163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None/>
              <a:defRPr/>
            </a:pPr>
            <a:r>
              <a:rPr lang="en-US" altLang="ru-RU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Detachable platinum coil</a:t>
            </a:r>
            <a:endParaRPr lang="ru-RU" altLang="ru-RU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4" name="Picture 4" descr="1000431_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68466" y="3071810"/>
            <a:ext cx="4175535" cy="3786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2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/>
          <a:stretch>
            <a:fillRect/>
          </a:stretch>
        </p:blipFill>
        <p:spPr bwMode="auto">
          <a:xfrm>
            <a:off x="0" y="0"/>
            <a:ext cx="4614863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270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10100" y="0"/>
            <a:ext cx="45339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6500" name="Rectangle 4"/>
          <p:cNvSpPr>
            <a:spLocks/>
          </p:cNvSpPr>
          <p:nvPr/>
        </p:nvSpPr>
        <p:spPr bwMode="auto">
          <a:xfrm>
            <a:off x="0" y="142875"/>
            <a:ext cx="9037638" cy="8382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n-US" altLang="ja-JP" sz="4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HG明朝B"/>
              </a:rPr>
              <a:t>Inserting coil</a:t>
            </a:r>
            <a:endParaRPr lang="en-US" altLang="ja-JP" sz="4000" b="1" i="1" dirty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2" name="Picture 2" descr="C:\Documents and Settings\Администратор\Рабочий стол\Plakat_2_1-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857233"/>
            <a:ext cx="7032785" cy="6000768"/>
          </a:xfrm>
          <a:prstGeom prst="rect">
            <a:avLst/>
          </a:prstGeom>
          <a:noFill/>
        </p:spPr>
      </p:pic>
      <p:pic>
        <p:nvPicPr>
          <p:cNvPr id="261123" name="Picture 3" descr="C:\Documents and Settings\Администратор\Рабочий стол\4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8354" y="4732354"/>
            <a:ext cx="2125646" cy="2125646"/>
          </a:xfrm>
          <a:prstGeom prst="rect">
            <a:avLst/>
          </a:prstGeom>
          <a:noFill/>
        </p:spPr>
      </p:pic>
      <p:pic>
        <p:nvPicPr>
          <p:cNvPr id="261124" name="Picture 4" descr="C:\Documents and Settings\Администратор\Рабочий стол\6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6200000">
            <a:off x="7031547" y="-40776"/>
            <a:ext cx="2071678" cy="2153229"/>
          </a:xfrm>
          <a:prstGeom prst="rect">
            <a:avLst/>
          </a:prstGeom>
          <a:noFill/>
        </p:spPr>
      </p:pic>
      <p:pic>
        <p:nvPicPr>
          <p:cNvPr id="261125" name="Picture 5" descr="C:\Documents and Settings\Администратор\Рабочий стол\562008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016538" y="2357430"/>
            <a:ext cx="2127461" cy="219393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071538" y="142852"/>
            <a:ext cx="400049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None/>
              <a:defRPr/>
            </a:pPr>
            <a:r>
              <a:rPr lang="en-US" altLang="ru-RU" sz="3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Coiling principle</a:t>
            </a:r>
            <a:endParaRPr lang="ru-RU" altLang="ru-RU" sz="36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6" name="Picture 2" descr="C:\Documents and Settings\Администратор\Рабочий стол\21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357298"/>
            <a:ext cx="4486275" cy="2714625"/>
          </a:xfrm>
          <a:prstGeom prst="rect">
            <a:avLst/>
          </a:prstGeom>
          <a:noFill/>
        </p:spPr>
      </p:pic>
      <p:pic>
        <p:nvPicPr>
          <p:cNvPr id="262147" name="Picture 3" descr="C:\Documents and Settings\Администратор\Рабочий стол\2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0"/>
            <a:ext cx="4643438" cy="2428868"/>
          </a:xfrm>
          <a:prstGeom prst="rect">
            <a:avLst/>
          </a:prstGeom>
          <a:noFill/>
        </p:spPr>
      </p:pic>
      <p:pic>
        <p:nvPicPr>
          <p:cNvPr id="262148" name="Picture 4" descr="C:\Documents and Settings\Администратор\Рабочий стол\21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058289"/>
            <a:ext cx="4500562" cy="2799712"/>
          </a:xfrm>
          <a:prstGeom prst="rect">
            <a:avLst/>
          </a:prstGeom>
          <a:noFill/>
        </p:spPr>
      </p:pic>
      <p:pic>
        <p:nvPicPr>
          <p:cNvPr id="262149" name="Picture 5" descr="C:\Documents and Settings\Администратор\Рабочий стол\endo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00562" y="2389265"/>
            <a:ext cx="4643438" cy="446873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0" y="142852"/>
            <a:ext cx="450056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ru-RU" sz="3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Stent Assisted Coiling</a:t>
            </a:r>
            <a:endParaRPr lang="ru-RU" altLang="ru-RU" sz="36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57422" y="428604"/>
            <a:ext cx="46736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3600" b="1" dirty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Coiling of Aneurysm     </a:t>
            </a:r>
          </a:p>
        </p:txBody>
      </p:sp>
      <p:pic>
        <p:nvPicPr>
          <p:cNvPr id="125955" name="Рисунок 17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12" y="1425324"/>
            <a:ext cx="4583112" cy="4811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5956" name="Рисунок 176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81525" y="1357298"/>
            <a:ext cx="4562475" cy="4867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3"/>
          <p:cNvPicPr>
            <a:picLocks noChangeAspect="1" noChangeArrowheads="1"/>
          </p:cNvPicPr>
          <p:nvPr/>
        </p:nvPicPr>
        <p:blipFill>
          <a:blip r:embed="rId2" cstate="email">
            <a:lum bright="8000" contrast="24000"/>
          </a:blip>
          <a:srcRect/>
          <a:stretch>
            <a:fillRect/>
          </a:stretch>
        </p:blipFill>
        <p:spPr bwMode="auto">
          <a:xfrm>
            <a:off x="0" y="1385888"/>
            <a:ext cx="4002088" cy="547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трелка вправо 5"/>
          <p:cNvSpPr/>
          <p:nvPr/>
        </p:nvSpPr>
        <p:spPr>
          <a:xfrm>
            <a:off x="395288" y="3363913"/>
            <a:ext cx="788987" cy="285750"/>
          </a:xfrm>
          <a:prstGeom prst="rightArrow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/>
          </a:p>
        </p:txBody>
      </p:sp>
      <p:sp>
        <p:nvSpPr>
          <p:cNvPr id="8" name="Стрелка вниз 7"/>
          <p:cNvSpPr>
            <a:spLocks noChangeArrowheads="1"/>
          </p:cNvSpPr>
          <p:nvPr/>
        </p:nvSpPr>
        <p:spPr bwMode="auto">
          <a:xfrm rot="1299187">
            <a:off x="2051050" y="2828925"/>
            <a:ext cx="214313" cy="573088"/>
          </a:xfrm>
          <a:prstGeom prst="downArrow">
            <a:avLst>
              <a:gd name="adj1" fmla="val 50000"/>
              <a:gd name="adj2" fmla="val 8022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3" name="Заголовок 1"/>
          <p:cNvSpPr>
            <a:spLocks/>
          </p:cNvSpPr>
          <p:nvPr/>
        </p:nvSpPr>
        <p:spPr bwMode="auto">
          <a:xfrm>
            <a:off x="-47625" y="115888"/>
            <a:ext cx="4002088" cy="1081087"/>
          </a:xfrm>
          <a:prstGeom prst="rect">
            <a:avLst/>
          </a:prstGeom>
          <a:noFill/>
          <a:ln>
            <a:noFill/>
          </a:ln>
          <a:extLst/>
        </p:spPr>
        <p:txBody>
          <a:bodyPr anchor="b"/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0" hangingPunct="0">
              <a:defRPr/>
            </a:pPr>
            <a:r>
              <a:rPr lang="en-US" alt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Multiple </a:t>
            </a:r>
            <a:r>
              <a:rPr lang="en-US" altLang="ru-RU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saccular</a:t>
            </a:r>
            <a:r>
              <a:rPr lang="en-US" alt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AA of basilar artery bifurcation</a:t>
            </a:r>
            <a:endParaRPr lang="ru-RU" alt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74757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71925" y="0"/>
            <a:ext cx="5141913" cy="493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низ 7"/>
          <p:cNvSpPr/>
          <p:nvPr/>
        </p:nvSpPr>
        <p:spPr>
          <a:xfrm>
            <a:off x="6073775" y="981075"/>
            <a:ext cx="214313" cy="573088"/>
          </a:xfrm>
          <a:prstGeom prst="downArrow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7" name="Стрелка вправо 5"/>
          <p:cNvSpPr/>
          <p:nvPr/>
        </p:nvSpPr>
        <p:spPr>
          <a:xfrm>
            <a:off x="4356100" y="1781175"/>
            <a:ext cx="715963" cy="285750"/>
          </a:xfrm>
          <a:prstGeom prst="rightArrow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341438"/>
            <a:ext cx="4552950" cy="5516562"/>
          </a:xfrm>
          <a:ln w="38100">
            <a:solidFill>
              <a:schemeClr val="tx1"/>
            </a:solidFill>
          </a:ln>
        </p:spPr>
      </p:pic>
      <p:pic>
        <p:nvPicPr>
          <p:cNvPr id="7577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341438"/>
            <a:ext cx="4494213" cy="551656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Заголовок 1"/>
          <p:cNvSpPr>
            <a:spLocks/>
          </p:cNvSpPr>
          <p:nvPr/>
        </p:nvSpPr>
        <p:spPr bwMode="auto">
          <a:xfrm>
            <a:off x="0" y="0"/>
            <a:ext cx="9144000" cy="981075"/>
          </a:xfrm>
          <a:prstGeom prst="rect">
            <a:avLst/>
          </a:prstGeom>
          <a:noFill/>
          <a:ln>
            <a:noFill/>
          </a:ln>
          <a:extLst/>
        </p:spPr>
        <p:txBody>
          <a:bodyPr anchor="b"/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0" hangingPunct="0">
              <a:defRPr/>
            </a:pPr>
            <a:r>
              <a:rPr lang="en-US" altLang="ru-RU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rPr>
              <a:t>Turning off the </a:t>
            </a:r>
            <a:r>
              <a:rPr lang="en-US" altLang="ru-RU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rPr>
              <a:t>saccular</a:t>
            </a:r>
            <a:r>
              <a:rPr lang="en-US" altLang="ru-RU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rPr>
              <a:t> aneurysm of the basilar artery blood flow with platinum coils</a:t>
            </a:r>
            <a:endParaRPr lang="ru-RU" altLang="ru-RU" sz="2800" b="1" i="1" dirty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Содержимое 3" descr="IMG_4062.JPG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18832" y="4653136"/>
            <a:ext cx="5364088" cy="1628800"/>
          </a:xfrm>
          <a:extLst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lang="en-US" sz="3200" dirty="0" err="1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Saccular</a:t>
            </a:r>
            <a:r>
              <a:rPr lang="en-US" sz="320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aneurysm of the anterior communicating artery on the left</a:t>
            </a:r>
            <a:endParaRPr lang="ru-RU" sz="320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2700338" y="3068638"/>
            <a:ext cx="715962" cy="144462"/>
          </a:xfrm>
          <a:prstGeom prst="rightArrow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Содержимое 3" descr="IMG_4068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324225" y="0"/>
            <a:ext cx="5819775" cy="436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332656"/>
            <a:ext cx="3491880" cy="1988741"/>
          </a:xfrm>
        </p:spPr>
        <p:txBody>
          <a:bodyPr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lang="en-US" sz="320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After surgery, aneurysm from blood flow detachable coils</a:t>
            </a:r>
            <a:endParaRPr lang="ru-RU" sz="320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7827" name="Содержимое 3" descr="IMG_4067.JPG"/>
          <p:cNvPicPr>
            <a:picLocks noGrp="1" noChangeAspect="1"/>
          </p:cNvPicPr>
          <p:nvPr>
            <p:ph idx="4294967295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0" y="2657475"/>
            <a:ext cx="5651500" cy="4200525"/>
          </a:xfrm>
        </p:spPr>
      </p:pic>
      <p:sp>
        <p:nvSpPr>
          <p:cNvPr id="6" name="Стрелка вправо 5"/>
          <p:cNvSpPr/>
          <p:nvPr/>
        </p:nvSpPr>
        <p:spPr>
          <a:xfrm>
            <a:off x="1619250" y="4652963"/>
            <a:ext cx="715963" cy="144462"/>
          </a:xfrm>
          <a:prstGeom prst="rightArrow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/>
          </a:p>
        </p:txBody>
      </p:sp>
      <p:sp>
        <p:nvSpPr>
          <p:cNvPr id="3" name="Стрелка вправо 5"/>
          <p:cNvSpPr/>
          <p:nvPr/>
        </p:nvSpPr>
        <p:spPr>
          <a:xfrm>
            <a:off x="5435600" y="2063750"/>
            <a:ext cx="715963" cy="144463"/>
          </a:xfrm>
          <a:prstGeom prst="rightArrow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Содержимое 3" descr="IMG_4071.JPG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6513" y="-44450"/>
            <a:ext cx="9107487" cy="6902450"/>
          </a:xfrm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4727" y="4509120"/>
            <a:ext cx="3816548" cy="2016968"/>
          </a:xfrm>
          <a:extLst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290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Giant </a:t>
            </a:r>
            <a:r>
              <a:rPr lang="en-US" sz="290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saccular</a:t>
            </a:r>
            <a:r>
              <a:rPr lang="en-US" sz="290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posterior communicating artery aneurysm</a:t>
            </a:r>
            <a:endParaRPr lang="ru-RU" sz="290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Sans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3135313" y="3716338"/>
            <a:ext cx="715962" cy="144462"/>
          </a:xfrm>
          <a:prstGeom prst="rightArrow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1270" y="332656"/>
            <a:ext cx="3851921" cy="2232248"/>
          </a:xfrm>
        </p:spPr>
        <p:txBody>
          <a:bodyPr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lang="en-US" sz="360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After surgery, aneurysm from blood flow detachable coils</a:t>
            </a:r>
            <a:endParaRPr lang="ru-RU" sz="360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Sans"/>
            </a:endParaRPr>
          </a:p>
        </p:txBody>
      </p:sp>
      <p:pic>
        <p:nvPicPr>
          <p:cNvPr id="79874" name="Содержимое 3" descr="IMG_4074.JPG"/>
          <p:cNvPicPr>
            <a:picLocks noGrp="1" noChangeAspect="1"/>
          </p:cNvPicPr>
          <p:nvPr>
            <p:ph idx="4294967295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0" y="2924175"/>
            <a:ext cx="4968875" cy="3933825"/>
          </a:xfrm>
        </p:spPr>
      </p:pic>
      <p:pic>
        <p:nvPicPr>
          <p:cNvPr id="79875" name="Содержимое 3" descr="IMG_4076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44950" y="26988"/>
            <a:ext cx="5076825" cy="394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трелка вправо 5"/>
          <p:cNvSpPr/>
          <p:nvPr/>
        </p:nvSpPr>
        <p:spPr>
          <a:xfrm>
            <a:off x="1619250" y="4797425"/>
            <a:ext cx="715963" cy="144463"/>
          </a:xfrm>
          <a:prstGeom prst="rightArrow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/>
          </a:p>
        </p:txBody>
      </p:sp>
      <p:sp>
        <p:nvSpPr>
          <p:cNvPr id="3" name="Стрелка вправо 5"/>
          <p:cNvSpPr/>
          <p:nvPr/>
        </p:nvSpPr>
        <p:spPr>
          <a:xfrm>
            <a:off x="5867400" y="2016125"/>
            <a:ext cx="715963" cy="144463"/>
          </a:xfrm>
          <a:prstGeom prst="rightArrow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Содержимое 3" descr="IMG_4103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490913" y="-1588"/>
            <a:ext cx="5662612" cy="4006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898" name="Содержимое 3" descr="IMG_4101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2225675"/>
            <a:ext cx="4968875" cy="4632325"/>
          </a:xfrm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750805" y="4033624"/>
            <a:ext cx="4393195" cy="2204864"/>
          </a:xfrm>
        </p:spPr>
        <p:txBody>
          <a:bodyPr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lang="ru-RU" sz="280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Sans"/>
              </a:rPr>
              <a:t>Мешотчатая аневризма </a:t>
            </a:r>
            <a:r>
              <a:rPr lang="ru-RU" sz="280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Sans"/>
              </a:rPr>
              <a:t>супраклиноидного</a:t>
            </a:r>
            <a:r>
              <a:rPr lang="ru-RU" sz="280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Sans"/>
              </a:rPr>
              <a:t> отдела внутренней сонной артерии слева</a:t>
            </a:r>
          </a:p>
        </p:txBody>
      </p:sp>
      <p:sp>
        <p:nvSpPr>
          <p:cNvPr id="6" name="Стрелка вправо 5"/>
          <p:cNvSpPr>
            <a:spLocks noChangeArrowheads="1"/>
          </p:cNvSpPr>
          <p:nvPr/>
        </p:nvSpPr>
        <p:spPr bwMode="auto">
          <a:xfrm rot="13416169">
            <a:off x="2651125" y="4930775"/>
            <a:ext cx="715963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Стрелка вправо 5"/>
          <p:cNvSpPr>
            <a:spLocks noChangeArrowheads="1"/>
          </p:cNvSpPr>
          <p:nvPr/>
        </p:nvSpPr>
        <p:spPr bwMode="auto">
          <a:xfrm rot="13416169">
            <a:off x="6337300" y="2719388"/>
            <a:ext cx="715963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89094" name="Заголовок 1"/>
          <p:cNvSpPr>
            <a:spLocks/>
          </p:cNvSpPr>
          <p:nvPr/>
        </p:nvSpPr>
        <p:spPr bwMode="auto">
          <a:xfrm>
            <a:off x="684213" y="2838450"/>
            <a:ext cx="18478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0" hangingPunct="0">
              <a:defRPr/>
            </a:pPr>
            <a:r>
              <a:rPr lang="en-US" alt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before</a:t>
            </a:r>
            <a:endParaRPr lang="ru-RU" altLang="ru-RU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itchFamily="34" charset="0"/>
            </a:endParaRPr>
          </a:p>
        </p:txBody>
      </p:sp>
      <p:sp>
        <p:nvSpPr>
          <p:cNvPr id="89095" name="Заголовок 1"/>
          <p:cNvSpPr>
            <a:spLocks/>
          </p:cNvSpPr>
          <p:nvPr/>
        </p:nvSpPr>
        <p:spPr bwMode="auto">
          <a:xfrm>
            <a:off x="4124325" y="476250"/>
            <a:ext cx="28797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0" hangingPunct="0">
              <a:defRPr/>
            </a:pPr>
            <a:r>
              <a:rPr lang="en-US" alt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postop</a:t>
            </a:r>
            <a:endParaRPr lang="ru-RU" altLang="ru-RU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Содержимое 5" descr="IMG_4212.JPG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100013"/>
            <a:ext cx="9144000" cy="6942138"/>
          </a:xfrm>
        </p:spPr>
      </p:pic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0" y="4149080"/>
            <a:ext cx="4309285" cy="2165102"/>
          </a:xfrm>
        </p:spPr>
        <p:txBody>
          <a:bodyPr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lang="en-US" sz="3600" dirty="0" err="1">
                <a:ln>
                  <a:noFill/>
                </a:ln>
                <a:solidFill>
                  <a:srgbClr val="FFFF00"/>
                </a:solidFill>
                <a:effectLst/>
              </a:rPr>
              <a:t>Saccular</a:t>
            </a:r>
            <a:r>
              <a:rPr lang="en-US" sz="3600" dirty="0">
                <a:ln>
                  <a:noFill/>
                </a:ln>
                <a:solidFill>
                  <a:srgbClr val="FFFF00"/>
                </a:solidFill>
                <a:effectLst/>
              </a:rPr>
              <a:t> aneurysm of the left </a:t>
            </a:r>
            <a:r>
              <a:rPr lang="en-US" sz="3600" dirty="0" err="1" smtClean="0">
                <a:ln>
                  <a:noFill/>
                </a:ln>
                <a:solidFill>
                  <a:srgbClr val="FFFF00"/>
                </a:solidFill>
                <a:effectLst/>
              </a:rPr>
              <a:t>perikallosis</a:t>
            </a:r>
            <a:r>
              <a:rPr lang="en-US" sz="3600" dirty="0" smtClean="0">
                <a:ln>
                  <a:noFill/>
                </a:ln>
                <a:solidFill>
                  <a:srgbClr val="FFFF00"/>
                </a:solidFill>
                <a:effectLst/>
              </a:rPr>
              <a:t> artery</a:t>
            </a:r>
            <a:endParaRPr lang="ru-RU" sz="3600" dirty="0" smtClean="0">
              <a:ln>
                <a:noFill/>
              </a:ln>
              <a:solidFill>
                <a:srgbClr val="FFFF00"/>
              </a:solidFill>
              <a:effectLst/>
              <a:latin typeface="Lucida Sans"/>
            </a:endParaRPr>
          </a:p>
        </p:txBody>
      </p:sp>
      <p:sp>
        <p:nvSpPr>
          <p:cNvPr id="6" name="Стрелка вправо 5"/>
          <p:cNvSpPr>
            <a:spLocks noChangeArrowheads="1"/>
          </p:cNvSpPr>
          <p:nvPr/>
        </p:nvSpPr>
        <p:spPr bwMode="auto">
          <a:xfrm rot="-1872611">
            <a:off x="3419475" y="2132013"/>
            <a:ext cx="715963" cy="144462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2" name="Стрелка вправо 5"/>
          <p:cNvSpPr>
            <a:spLocks noChangeArrowheads="1"/>
          </p:cNvSpPr>
          <p:nvPr/>
        </p:nvSpPr>
        <p:spPr bwMode="auto">
          <a:xfrm rot="9714334">
            <a:off x="4572000" y="1646238"/>
            <a:ext cx="715963" cy="144462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5" name="Содержимое 5" descr="IMG_4218.JPG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348038" y="17463"/>
            <a:ext cx="5829300" cy="4694237"/>
          </a:xfrm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16632"/>
            <a:ext cx="3419872" cy="2520652"/>
          </a:xfrm>
        </p:spPr>
        <p:txBody>
          <a:bodyPr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lang="en-US" sz="3200" dirty="0" smtClean="0">
                <a:ln>
                  <a:noFill/>
                </a:ln>
                <a:solidFill>
                  <a:srgbClr val="FFFF00"/>
                </a:solidFill>
                <a:effectLst/>
              </a:rPr>
              <a:t>After </a:t>
            </a:r>
            <a:r>
              <a:rPr lang="en-US" sz="3200" dirty="0">
                <a:ln>
                  <a:noFill/>
                </a:ln>
                <a:solidFill>
                  <a:srgbClr val="FFFF00"/>
                </a:solidFill>
                <a:effectLst/>
              </a:rPr>
              <a:t>embolization of the left artery </a:t>
            </a:r>
            <a:r>
              <a:rPr lang="en-US" sz="3200" dirty="0" err="1">
                <a:ln>
                  <a:noFill/>
                </a:ln>
                <a:solidFill>
                  <a:srgbClr val="FFFF00"/>
                </a:solidFill>
                <a:effectLst/>
              </a:rPr>
              <a:t>perikallosis</a:t>
            </a:r>
            <a:r>
              <a:rPr lang="ru-RU" sz="3200" dirty="0">
                <a:ln>
                  <a:noFill/>
                </a:ln>
                <a:solidFill>
                  <a:srgbClr val="FFFF00"/>
                </a:solidFill>
                <a:effectLst/>
                <a:latin typeface="Lucida Sans"/>
              </a:rPr>
              <a:t/>
            </a:r>
            <a:br>
              <a:rPr lang="ru-RU" sz="3200" dirty="0">
                <a:ln>
                  <a:noFill/>
                </a:ln>
                <a:solidFill>
                  <a:srgbClr val="FFFF00"/>
                </a:solidFill>
                <a:effectLst/>
                <a:latin typeface="Lucida Sans"/>
              </a:rPr>
            </a:br>
            <a:r>
              <a:rPr lang="en-US" sz="3200" dirty="0" smtClean="0">
                <a:ln>
                  <a:noFill/>
                </a:ln>
                <a:solidFill>
                  <a:srgbClr val="FFFF00"/>
                </a:solidFill>
                <a:effectLst/>
              </a:rPr>
              <a:t>aneurysm</a:t>
            </a:r>
            <a:endParaRPr lang="ru-RU" sz="3200" dirty="0" smtClean="0">
              <a:ln>
                <a:noFill/>
              </a:ln>
              <a:solidFill>
                <a:srgbClr val="FFFF00"/>
              </a:solidFill>
              <a:effectLst/>
              <a:latin typeface="Lucida Sans"/>
            </a:endParaRPr>
          </a:p>
        </p:txBody>
      </p:sp>
      <p:pic>
        <p:nvPicPr>
          <p:cNvPr id="82947" name="Содержимое 3" descr="IMG_4219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2781300"/>
            <a:ext cx="5364163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трелка вправо 5"/>
          <p:cNvSpPr>
            <a:spLocks noChangeArrowheads="1"/>
          </p:cNvSpPr>
          <p:nvPr/>
        </p:nvSpPr>
        <p:spPr bwMode="auto">
          <a:xfrm rot="8405697">
            <a:off x="3779838" y="3500438"/>
            <a:ext cx="715962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Стрелка вправо 5"/>
          <p:cNvSpPr>
            <a:spLocks noChangeArrowheads="1"/>
          </p:cNvSpPr>
          <p:nvPr/>
        </p:nvSpPr>
        <p:spPr bwMode="auto">
          <a:xfrm rot="2531037">
            <a:off x="5194300" y="1778000"/>
            <a:ext cx="715963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19553" y="188640"/>
            <a:ext cx="3466729" cy="2157819"/>
          </a:xfrm>
        </p:spPr>
        <p:txBody>
          <a:bodyPr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290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Saccular</a:t>
            </a:r>
            <a:r>
              <a:rPr lang="en-US" sz="290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aneurysm of the posterior cerebral </a:t>
            </a:r>
            <a:r>
              <a:rPr lang="ru-RU" sz="290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/>
              </a:rPr>
              <a:t>артерии слева</a:t>
            </a:r>
          </a:p>
        </p:txBody>
      </p:sp>
      <p:pic>
        <p:nvPicPr>
          <p:cNvPr id="83970" name="Содержимое 3" descr="IMG_4227.JPG"/>
          <p:cNvPicPr>
            <a:picLocks noGrp="1" noChangeAspect="1"/>
          </p:cNvPicPr>
          <p:nvPr>
            <p:ph idx="4294967295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0" y="2549525"/>
            <a:ext cx="4716463" cy="4308475"/>
          </a:xfrm>
        </p:spPr>
      </p:pic>
      <p:pic>
        <p:nvPicPr>
          <p:cNvPr id="83971" name="Содержимое 3" descr="IMG_423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9525"/>
            <a:ext cx="5219700" cy="484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2" name="Заголовок 1"/>
          <p:cNvSpPr>
            <a:spLocks/>
          </p:cNvSpPr>
          <p:nvPr/>
        </p:nvSpPr>
        <p:spPr bwMode="auto">
          <a:xfrm>
            <a:off x="250825" y="5716588"/>
            <a:ext cx="20891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altLang="ru-RU" b="1">
                <a:solidFill>
                  <a:srgbClr val="FFFF00"/>
                </a:solidFill>
                <a:latin typeface="Lucida Sans"/>
              </a:rPr>
              <a:t>before</a:t>
            </a:r>
            <a:endParaRPr lang="ru-RU" altLang="ru-RU" b="1">
              <a:solidFill>
                <a:srgbClr val="FFFF00"/>
              </a:solidFill>
              <a:latin typeface="Lucida Sans"/>
            </a:endParaRPr>
          </a:p>
        </p:txBody>
      </p:sp>
      <p:sp>
        <p:nvSpPr>
          <p:cNvPr id="83973" name="Заголовок 1"/>
          <p:cNvSpPr>
            <a:spLocks/>
          </p:cNvSpPr>
          <p:nvPr/>
        </p:nvSpPr>
        <p:spPr bwMode="auto">
          <a:xfrm>
            <a:off x="6875463" y="620713"/>
            <a:ext cx="2017712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altLang="ru-RU" b="1">
                <a:solidFill>
                  <a:srgbClr val="FFFF00"/>
                </a:solidFill>
                <a:latin typeface="Lucida Sans"/>
              </a:rPr>
              <a:t>postop</a:t>
            </a:r>
            <a:endParaRPr lang="ru-RU" altLang="ru-RU" b="1">
              <a:solidFill>
                <a:srgbClr val="FFFF00"/>
              </a:solidFill>
              <a:latin typeface="Lucida Sans"/>
            </a:endParaRPr>
          </a:p>
        </p:txBody>
      </p:sp>
      <p:sp>
        <p:nvSpPr>
          <p:cNvPr id="6" name="Стрелка вправо 5"/>
          <p:cNvSpPr>
            <a:spLocks noChangeArrowheads="1"/>
          </p:cNvSpPr>
          <p:nvPr/>
        </p:nvSpPr>
        <p:spPr bwMode="auto">
          <a:xfrm rot="11897533">
            <a:off x="2776538" y="4418013"/>
            <a:ext cx="715962" cy="144462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Стрелка вправо 5"/>
          <p:cNvSpPr>
            <a:spLocks noChangeArrowheads="1"/>
          </p:cNvSpPr>
          <p:nvPr/>
        </p:nvSpPr>
        <p:spPr bwMode="auto">
          <a:xfrm rot="5400000">
            <a:off x="6015038" y="1627188"/>
            <a:ext cx="715962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0" y="115888"/>
            <a:ext cx="8964613" cy="720725"/>
          </a:xfrm>
          <a:extLst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lang="en-US" sz="320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CT-angiography </a:t>
            </a:r>
            <a:r>
              <a:rPr lang="en-US" sz="3200" dirty="0" err="1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saccular</a:t>
            </a:r>
            <a:r>
              <a:rPr lang="en-US" sz="320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aneurysm segment M1-M2 left MCA</a:t>
            </a:r>
            <a:endParaRPr lang="ru-RU" sz="320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/>
            </a:endParaRPr>
          </a:p>
        </p:txBody>
      </p:sp>
      <p:pic>
        <p:nvPicPr>
          <p:cNvPr id="3074" name="Picture 2" descr="C:\Documents and Settings\Администратор\Рабочий стол\Image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143016"/>
            <a:ext cx="4714876" cy="4714876"/>
          </a:xfrm>
          <a:prstGeom prst="rect">
            <a:avLst/>
          </a:prstGeom>
          <a:noFill/>
        </p:spPr>
      </p:pic>
      <p:pic>
        <p:nvPicPr>
          <p:cNvPr id="3075" name="Picture 3" descr="C:\Documents and Settings\Администратор\Рабочий стол\ctahe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94439" y="1129504"/>
            <a:ext cx="4613061" cy="4728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851920" y="188640"/>
            <a:ext cx="5126752" cy="2880320"/>
          </a:xfrm>
          <a:extLst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lang="en-US" sz="360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Selective angiography of </a:t>
            </a:r>
            <a:r>
              <a:rPr lang="en-US" sz="360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saccular</a:t>
            </a:r>
            <a:r>
              <a:rPr lang="en-US" sz="360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aneurysm of the M1-M2 segment of the left MCA</a:t>
            </a:r>
            <a:endParaRPr lang="ru-RU" sz="360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/>
            </a:endParaRPr>
          </a:p>
        </p:txBody>
      </p:sp>
      <p:sp>
        <p:nvSpPr>
          <p:cNvPr id="6" name="Стрелка вправо 5"/>
          <p:cNvSpPr>
            <a:spLocks noChangeArrowheads="1"/>
          </p:cNvSpPr>
          <p:nvPr/>
        </p:nvSpPr>
        <p:spPr bwMode="auto">
          <a:xfrm rot="6631271">
            <a:off x="2125662" y="2851151"/>
            <a:ext cx="715963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Стрелка вправо 5"/>
          <p:cNvSpPr>
            <a:spLocks noChangeArrowheads="1"/>
          </p:cNvSpPr>
          <p:nvPr/>
        </p:nvSpPr>
        <p:spPr bwMode="auto">
          <a:xfrm rot="-3413752">
            <a:off x="1190625" y="4578350"/>
            <a:ext cx="715963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1" name="Picture 2" descr="D:\UAK\Аневр СМА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4854600" y="4514948"/>
            <a:ext cx="4283968" cy="2055655"/>
          </a:xfrm>
          <a:extLst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lang="en-US" sz="320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Condition after total </a:t>
            </a:r>
            <a:r>
              <a:rPr lang="en-US" sz="320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saccular</a:t>
            </a:r>
            <a:r>
              <a:rPr lang="en-US" sz="320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aneurysm embolization M1-M2 segment left MCA</a:t>
            </a:r>
            <a:endParaRPr lang="ru-RU" sz="320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/>
            </a:endParaRPr>
          </a:p>
        </p:txBody>
      </p:sp>
      <p:sp>
        <p:nvSpPr>
          <p:cNvPr id="6" name="Стрелка вправо 5"/>
          <p:cNvSpPr>
            <a:spLocks noChangeArrowheads="1"/>
          </p:cNvSpPr>
          <p:nvPr/>
        </p:nvSpPr>
        <p:spPr bwMode="auto">
          <a:xfrm rot="6051611">
            <a:off x="3390901" y="2281237"/>
            <a:ext cx="715962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Стрелка вправо 5"/>
          <p:cNvSpPr>
            <a:spLocks noChangeArrowheads="1"/>
          </p:cNvSpPr>
          <p:nvPr/>
        </p:nvSpPr>
        <p:spPr bwMode="auto">
          <a:xfrm rot="-1972007">
            <a:off x="2178050" y="4187825"/>
            <a:ext cx="715963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2400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3" descr="336139-338870-419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70038"/>
            <a:ext cx="9144000" cy="528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57158" y="642918"/>
            <a:ext cx="8215338" cy="785794"/>
          </a:xfrm>
          <a:extLst>
            <a:ext uri="{909E8E84-426E-40DD-AFC4-6F175D3DCCD1}"/>
            <a:ext uri="{91240B29-F687-4F45-9708-019B960494DF}"/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4800" dirty="0" smtClean="0">
                <a:solidFill>
                  <a:srgbClr val="FF0000"/>
                </a:solidFill>
              </a:rPr>
              <a:t>Carotid cavernous fistula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Администратор\Рабочий стол\carotid-cavernous-fistul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017" y="0"/>
            <a:ext cx="913463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5" descr="pic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298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9027" name="Picture 6" descr="pic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4300" y="3357563"/>
            <a:ext cx="52197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9028" name="Picture 7" descr="pic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001963"/>
            <a:ext cx="4284663" cy="385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203_kks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84888" cy="380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8003" name="Picture 6" descr="pic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05263"/>
            <a:ext cx="3348038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8004" name="Picture 5" descr="Gray57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156325" y="476250"/>
            <a:ext cx="2808288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8005" name="Picture 3" descr="203_kks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3575" y="3213100"/>
            <a:ext cx="5940425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57190" y="68024"/>
            <a:ext cx="814390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</a:rPr>
              <a:t>Carotid cavernous fistula treatment</a:t>
            </a:r>
            <a:endParaRPr lang="ru-RU" sz="3600" b="1" dirty="0">
              <a:solidFill>
                <a:schemeClr val="accent4">
                  <a:lumMod val="75000"/>
                </a:schemeClr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Администратор\Рабочий стол\terapie_ccf_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125538"/>
            <a:ext cx="4572000" cy="394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51" name="TextBox 5"/>
          <p:cNvSpPr txBox="1">
            <a:spLocks noChangeArrowheads="1"/>
          </p:cNvSpPr>
          <p:nvPr/>
        </p:nvSpPr>
        <p:spPr bwMode="auto">
          <a:xfrm>
            <a:off x="395288" y="260350"/>
            <a:ext cx="85010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4000" b="1" dirty="0" smtClean="0">
                <a:solidFill>
                  <a:srgbClr val="FFFF00"/>
                </a:solidFill>
                <a:latin typeface="Arial" pitchFamily="34" charset="0"/>
              </a:rPr>
              <a:t>Carotid cavernous fistula</a:t>
            </a:r>
            <a:endParaRPr kumimoji="1" lang="ru-RU" sz="40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6" name="Стрелка вправо 5"/>
          <p:cNvSpPr>
            <a:spLocks noChangeArrowheads="1"/>
          </p:cNvSpPr>
          <p:nvPr/>
        </p:nvSpPr>
        <p:spPr bwMode="auto">
          <a:xfrm rot="6631271">
            <a:off x="3062287" y="2346326"/>
            <a:ext cx="715963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Стрелка вправо 5"/>
          <p:cNvSpPr>
            <a:spLocks noChangeArrowheads="1"/>
          </p:cNvSpPr>
          <p:nvPr/>
        </p:nvSpPr>
        <p:spPr bwMode="auto">
          <a:xfrm rot="2799474">
            <a:off x="1982787" y="2562226"/>
            <a:ext cx="715963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pic>
        <p:nvPicPr>
          <p:cNvPr id="130054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38675" y="1125538"/>
            <a:ext cx="45053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55" name="Заголовок 1"/>
          <p:cNvSpPr>
            <a:spLocks/>
          </p:cNvSpPr>
          <p:nvPr/>
        </p:nvSpPr>
        <p:spPr bwMode="auto">
          <a:xfrm>
            <a:off x="1071538" y="5500702"/>
            <a:ext cx="28797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2500" b="1" dirty="0" err="1" smtClean="0">
                <a:solidFill>
                  <a:srgbClr val="FFC000"/>
                </a:solidFill>
                <a:latin typeface="Lucida Sans" pitchFamily="34" charset="0"/>
              </a:rPr>
              <a:t>preop</a:t>
            </a:r>
            <a:endParaRPr lang="ru-RU" sz="2500" b="1" dirty="0">
              <a:solidFill>
                <a:srgbClr val="FFC000"/>
              </a:solidFill>
              <a:latin typeface="Lucida Sans" pitchFamily="34" charset="0"/>
            </a:endParaRPr>
          </a:p>
        </p:txBody>
      </p:sp>
      <p:sp>
        <p:nvSpPr>
          <p:cNvPr id="130056" name="Заголовок 1"/>
          <p:cNvSpPr>
            <a:spLocks/>
          </p:cNvSpPr>
          <p:nvPr/>
        </p:nvSpPr>
        <p:spPr bwMode="auto">
          <a:xfrm>
            <a:off x="5214942" y="5500702"/>
            <a:ext cx="3598862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2500" b="1" dirty="0" err="1" smtClean="0">
                <a:solidFill>
                  <a:srgbClr val="FFC000"/>
                </a:solidFill>
                <a:latin typeface="Lucida Sans" pitchFamily="34" charset="0"/>
              </a:rPr>
              <a:t>postop</a:t>
            </a:r>
            <a:endParaRPr lang="ru-RU" sz="2500" b="1" dirty="0">
              <a:solidFill>
                <a:srgbClr val="FFC000"/>
              </a:solidFill>
              <a:latin typeface="Lucida Sans" pitchFamily="34" charset="0"/>
            </a:endParaRPr>
          </a:p>
        </p:txBody>
      </p:sp>
      <p:sp>
        <p:nvSpPr>
          <p:cNvPr id="5" name="Стрелка вправо 5"/>
          <p:cNvSpPr>
            <a:spLocks noChangeArrowheads="1"/>
          </p:cNvSpPr>
          <p:nvPr/>
        </p:nvSpPr>
        <p:spPr bwMode="auto">
          <a:xfrm rot="2799474">
            <a:off x="6878637" y="2346326"/>
            <a:ext cx="715963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TextBox 5"/>
          <p:cNvSpPr txBox="1">
            <a:spLocks noChangeArrowheads="1"/>
          </p:cNvSpPr>
          <p:nvPr/>
        </p:nvSpPr>
        <p:spPr bwMode="auto">
          <a:xfrm>
            <a:off x="1214414" y="285728"/>
            <a:ext cx="69675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4000" b="1" dirty="0" smtClean="0">
                <a:solidFill>
                  <a:srgbClr val="FFFF00"/>
                </a:solidFill>
                <a:latin typeface="Arial" pitchFamily="34" charset="0"/>
              </a:rPr>
              <a:t>Carotid cavernous fistula</a:t>
            </a:r>
            <a:endParaRPr kumimoji="1" lang="ru-RU" sz="40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6" name="Стрелка вправо 5"/>
          <p:cNvSpPr>
            <a:spLocks noChangeArrowheads="1"/>
          </p:cNvSpPr>
          <p:nvPr/>
        </p:nvSpPr>
        <p:spPr bwMode="auto">
          <a:xfrm rot="6631271">
            <a:off x="3062287" y="2346326"/>
            <a:ext cx="715963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Стрелка вправо 5"/>
          <p:cNvSpPr>
            <a:spLocks noChangeArrowheads="1"/>
          </p:cNvSpPr>
          <p:nvPr/>
        </p:nvSpPr>
        <p:spPr bwMode="auto">
          <a:xfrm rot="2799474">
            <a:off x="1982787" y="2562226"/>
            <a:ext cx="715963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31077" name="Заголовок 1"/>
          <p:cNvSpPr>
            <a:spLocks/>
          </p:cNvSpPr>
          <p:nvPr/>
        </p:nvSpPr>
        <p:spPr bwMode="auto">
          <a:xfrm>
            <a:off x="1000100" y="5500702"/>
            <a:ext cx="28797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2500" b="1" dirty="0" err="1" smtClean="0">
                <a:solidFill>
                  <a:srgbClr val="FFC000"/>
                </a:solidFill>
                <a:latin typeface="Lucida Sans" pitchFamily="34" charset="0"/>
              </a:rPr>
              <a:t>preop</a:t>
            </a:r>
            <a:endParaRPr lang="ru-RU" sz="2500" b="1" dirty="0">
              <a:solidFill>
                <a:srgbClr val="FFC000"/>
              </a:solidFill>
              <a:latin typeface="Lucida Sans" pitchFamily="34" charset="0"/>
            </a:endParaRPr>
          </a:p>
        </p:txBody>
      </p:sp>
      <p:sp>
        <p:nvSpPr>
          <p:cNvPr id="131078" name="Заголовок 1"/>
          <p:cNvSpPr>
            <a:spLocks/>
          </p:cNvSpPr>
          <p:nvPr/>
        </p:nvSpPr>
        <p:spPr bwMode="auto">
          <a:xfrm>
            <a:off x="5148263" y="5516563"/>
            <a:ext cx="3671887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2500" b="1" dirty="0" err="1" smtClean="0">
                <a:solidFill>
                  <a:srgbClr val="FFC000"/>
                </a:solidFill>
                <a:latin typeface="Lucida Sans" pitchFamily="34" charset="0"/>
              </a:rPr>
              <a:t>postop</a:t>
            </a:r>
            <a:endParaRPr lang="ru-RU" sz="2500" b="1" dirty="0">
              <a:solidFill>
                <a:srgbClr val="FFC000"/>
              </a:solidFill>
              <a:latin typeface="Lucida Sans" pitchFamily="34" charset="0"/>
            </a:endParaRPr>
          </a:p>
        </p:txBody>
      </p:sp>
      <p:pic>
        <p:nvPicPr>
          <p:cNvPr id="131079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133475"/>
            <a:ext cx="4716463" cy="409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108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43438" y="1130300"/>
            <a:ext cx="4500562" cy="409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5"/>
          <p:cNvSpPr>
            <a:spLocks noChangeArrowheads="1"/>
          </p:cNvSpPr>
          <p:nvPr/>
        </p:nvSpPr>
        <p:spPr bwMode="auto">
          <a:xfrm rot="7414895">
            <a:off x="2414587" y="2851151"/>
            <a:ext cx="715963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7" name="Стрелка вправо 5"/>
          <p:cNvSpPr>
            <a:spLocks noChangeArrowheads="1"/>
          </p:cNvSpPr>
          <p:nvPr/>
        </p:nvSpPr>
        <p:spPr bwMode="auto">
          <a:xfrm rot="8275855">
            <a:off x="6948488" y="3213100"/>
            <a:ext cx="715962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8" name="Стрелка вправо 5"/>
          <p:cNvSpPr>
            <a:spLocks noChangeArrowheads="1"/>
          </p:cNvSpPr>
          <p:nvPr/>
        </p:nvSpPr>
        <p:spPr bwMode="auto">
          <a:xfrm rot="15297712">
            <a:off x="6734175" y="4362450"/>
            <a:ext cx="715963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9" name="Стрелка вправо 5"/>
          <p:cNvSpPr>
            <a:spLocks noChangeArrowheads="1"/>
          </p:cNvSpPr>
          <p:nvPr/>
        </p:nvSpPr>
        <p:spPr bwMode="auto">
          <a:xfrm rot="11463661">
            <a:off x="2771775" y="3860800"/>
            <a:ext cx="715963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eg0839673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60400"/>
            <a:ext cx="6156325" cy="619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2099" name="Заголовок 1"/>
          <p:cNvSpPr>
            <a:spLocks/>
          </p:cNvSpPr>
          <p:nvPr/>
        </p:nvSpPr>
        <p:spPr bwMode="auto">
          <a:xfrm>
            <a:off x="6227763" y="1989138"/>
            <a:ext cx="1773261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2500" dirty="0" err="1" smtClean="0">
                <a:solidFill>
                  <a:srgbClr val="FFC000"/>
                </a:solidFill>
                <a:latin typeface="Lucida Sans" pitchFamily="34" charset="0"/>
              </a:rPr>
              <a:t>preop</a:t>
            </a:r>
            <a:endParaRPr lang="ru-RU" sz="2500" dirty="0">
              <a:solidFill>
                <a:srgbClr val="FFC000"/>
              </a:solidFill>
              <a:latin typeface="Lucida Sans" pitchFamily="34" charset="0"/>
            </a:endParaRPr>
          </a:p>
        </p:txBody>
      </p:sp>
      <p:sp>
        <p:nvSpPr>
          <p:cNvPr id="132100" name="Заголовок 1"/>
          <p:cNvSpPr>
            <a:spLocks/>
          </p:cNvSpPr>
          <p:nvPr/>
        </p:nvSpPr>
        <p:spPr bwMode="auto">
          <a:xfrm>
            <a:off x="6011863" y="3716338"/>
            <a:ext cx="22320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2500" dirty="0" smtClean="0">
                <a:solidFill>
                  <a:srgbClr val="FFC000"/>
                </a:solidFill>
                <a:latin typeface="Lucida Sans" pitchFamily="34" charset="0"/>
              </a:rPr>
              <a:t>5d</a:t>
            </a:r>
            <a:r>
              <a:rPr lang="ru-RU" sz="2500" dirty="0" smtClean="0">
                <a:solidFill>
                  <a:srgbClr val="FFC000"/>
                </a:solidFill>
                <a:latin typeface="Lucida Sans" pitchFamily="34" charset="0"/>
              </a:rPr>
              <a:t> </a:t>
            </a:r>
            <a:r>
              <a:rPr lang="en-US" sz="2500" dirty="0" err="1" smtClean="0">
                <a:solidFill>
                  <a:srgbClr val="FFC000"/>
                </a:solidFill>
                <a:latin typeface="Lucida Sans" pitchFamily="34" charset="0"/>
              </a:rPr>
              <a:t>posop</a:t>
            </a:r>
            <a:endParaRPr lang="ru-RU" sz="2500" dirty="0">
              <a:solidFill>
                <a:srgbClr val="FFC000"/>
              </a:solidFill>
              <a:latin typeface="Lucida Sans" pitchFamily="34" charset="0"/>
            </a:endParaRPr>
          </a:p>
        </p:txBody>
      </p:sp>
      <p:sp>
        <p:nvSpPr>
          <p:cNvPr id="132101" name="Заголовок 1"/>
          <p:cNvSpPr>
            <a:spLocks/>
          </p:cNvSpPr>
          <p:nvPr/>
        </p:nvSpPr>
        <p:spPr bwMode="auto">
          <a:xfrm>
            <a:off x="6084888" y="5373688"/>
            <a:ext cx="2376487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2500" dirty="0" smtClean="0">
                <a:solidFill>
                  <a:srgbClr val="FFC000"/>
                </a:solidFill>
                <a:latin typeface="Lucida Sans" pitchFamily="34" charset="0"/>
              </a:rPr>
              <a:t>2w </a:t>
            </a:r>
            <a:r>
              <a:rPr lang="en-US" sz="2500" dirty="0" err="1" smtClean="0">
                <a:solidFill>
                  <a:srgbClr val="FFC000"/>
                </a:solidFill>
                <a:latin typeface="Lucida Sans" pitchFamily="34" charset="0"/>
              </a:rPr>
              <a:t>postop</a:t>
            </a:r>
            <a:endParaRPr lang="ru-RU" sz="2500" dirty="0">
              <a:solidFill>
                <a:srgbClr val="FFC000"/>
              </a:solidFill>
              <a:latin typeface="Lucida Sans" pitchFamily="34" charset="0"/>
            </a:endParaRPr>
          </a:p>
        </p:txBody>
      </p:sp>
      <p:sp>
        <p:nvSpPr>
          <p:cNvPr id="5" name="Заголовок 1"/>
          <p:cNvSpPr>
            <a:spLocks/>
          </p:cNvSpPr>
          <p:nvPr/>
        </p:nvSpPr>
        <p:spPr bwMode="auto">
          <a:xfrm>
            <a:off x="250825" y="115888"/>
            <a:ext cx="8424863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/>
          <a:p>
            <a:pPr algn="ctr" eaLnBrk="0" hangingPunct="0">
              <a:defRPr/>
            </a:pPr>
            <a:r>
              <a:rPr lang="ru-RU" sz="29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"/>
              </a:rPr>
              <a:t>ДИНАМИКА ХЕМОЗА ПОСЛЕ ОПЕРАЦИИ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0825" y="1363663"/>
            <a:ext cx="4389438" cy="16303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sz="20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An abnormal collection of blood</a:t>
            </a:r>
          </a:p>
          <a:p>
            <a:pPr eaLnBrk="0" hangingPunct="0">
              <a:defRPr/>
            </a:pPr>
            <a:r>
              <a:rPr lang="en-US" sz="20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vessels wherein arterial blood</a:t>
            </a:r>
          </a:p>
          <a:p>
            <a:pPr eaLnBrk="0" hangingPunct="0">
              <a:defRPr/>
            </a:pPr>
            <a:r>
              <a:rPr lang="en-US" sz="20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flows directly into draining veins</a:t>
            </a:r>
          </a:p>
          <a:p>
            <a:pPr eaLnBrk="0" hangingPunct="0">
              <a:defRPr/>
            </a:pPr>
            <a:r>
              <a:rPr lang="en-US" sz="20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without brain parenchyma in the</a:t>
            </a:r>
          </a:p>
          <a:p>
            <a:pPr eaLnBrk="0" hangingPunct="0">
              <a:defRPr/>
            </a:pPr>
            <a:r>
              <a:rPr lang="en-US" sz="20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nidus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7950" y="115888"/>
            <a:ext cx="5040313" cy="10779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3200" b="1" dirty="0" err="1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Arteriovenous</a:t>
            </a:r>
            <a:r>
              <a:rPr lang="ru-RU" sz="32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3200" b="1" dirty="0" err="1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Malformations</a:t>
            </a:r>
            <a:r>
              <a:rPr lang="en-US" sz="32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32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(AVM)</a:t>
            </a:r>
          </a:p>
        </p:txBody>
      </p:sp>
      <p:pic>
        <p:nvPicPr>
          <p:cNvPr id="89091" name="Рисунок 7" descr="image 4352.pn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148263" y="2908300"/>
            <a:ext cx="3998912" cy="394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2" name="Рисунок 8" descr="image 4895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64150" y="0"/>
            <a:ext cx="387985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3" name="Рисунок 10" descr="image 4338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203575"/>
            <a:ext cx="2525713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4" name="Рисунок 11" descr="image 4335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71750" y="3068638"/>
            <a:ext cx="2582863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AVM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241425"/>
            <a:ext cx="4702175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8483" name="Picture 3" descr="AVM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27550" y="1241425"/>
            <a:ext cx="461645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1547813" y="185738"/>
            <a:ext cx="6119812" cy="5794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32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rPr>
              <a:t>АВМ правой теменной доли</a:t>
            </a:r>
          </a:p>
        </p:txBody>
      </p:sp>
      <p:sp>
        <p:nvSpPr>
          <p:cNvPr id="148485" name="Прямоугольник 12"/>
          <p:cNvSpPr>
            <a:spLocks noChangeArrowheads="1"/>
          </p:cNvSpPr>
          <p:nvPr/>
        </p:nvSpPr>
        <p:spPr bwMode="auto">
          <a:xfrm>
            <a:off x="971550" y="836613"/>
            <a:ext cx="2520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2000" b="1">
                <a:solidFill>
                  <a:srgbClr val="FFFF00"/>
                </a:solidFill>
                <a:latin typeface="Arial" pitchFamily="34" charset="0"/>
              </a:rPr>
              <a:t>МРТ режим Т1</a:t>
            </a:r>
          </a:p>
        </p:txBody>
      </p:sp>
      <p:sp>
        <p:nvSpPr>
          <p:cNvPr id="148486" name="Прямоугольник 12"/>
          <p:cNvSpPr>
            <a:spLocks noChangeArrowheads="1"/>
          </p:cNvSpPr>
          <p:nvPr/>
        </p:nvSpPr>
        <p:spPr bwMode="auto">
          <a:xfrm>
            <a:off x="5508625" y="836613"/>
            <a:ext cx="2520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2000" b="1">
                <a:solidFill>
                  <a:srgbClr val="FFFF00"/>
                </a:solidFill>
                <a:latin typeface="Arial" pitchFamily="34" charset="0"/>
              </a:rPr>
              <a:t>МРТ режим Т2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 descr="AVM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484313"/>
            <a:ext cx="4643438" cy="537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9507" name="Picture 3" descr="AVM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989138"/>
            <a:ext cx="4500562" cy="447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1547813" y="185738"/>
            <a:ext cx="6119812" cy="5794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32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rPr>
              <a:t>Прежнее наблюдение</a:t>
            </a:r>
          </a:p>
        </p:txBody>
      </p:sp>
      <p:sp>
        <p:nvSpPr>
          <p:cNvPr id="149509" name="Прямоугольник 12"/>
          <p:cNvSpPr>
            <a:spLocks noChangeArrowheads="1"/>
          </p:cNvSpPr>
          <p:nvPr/>
        </p:nvSpPr>
        <p:spPr bwMode="auto">
          <a:xfrm>
            <a:off x="5724525" y="1412875"/>
            <a:ext cx="2520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2000" b="1">
                <a:solidFill>
                  <a:srgbClr val="FFFF00"/>
                </a:solidFill>
                <a:latin typeface="Arial" pitchFamily="34" charset="0"/>
              </a:rPr>
              <a:t>МРТ-ангиография</a:t>
            </a:r>
          </a:p>
        </p:txBody>
      </p:sp>
      <p:sp>
        <p:nvSpPr>
          <p:cNvPr id="149510" name="Rectangle 7"/>
          <p:cNvSpPr>
            <a:spLocks noChangeArrowheads="1"/>
          </p:cNvSpPr>
          <p:nvPr/>
        </p:nvSpPr>
        <p:spPr bwMode="auto">
          <a:xfrm>
            <a:off x="1547813" y="1052513"/>
            <a:ext cx="15636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b="1">
                <a:solidFill>
                  <a:srgbClr val="FFFF00"/>
                </a:solidFill>
                <a:latin typeface="Arial" pitchFamily="34" charset="0"/>
              </a:rPr>
              <a:t>МРТ </a:t>
            </a:r>
            <a:r>
              <a:rPr lang="en-US" b="1">
                <a:solidFill>
                  <a:srgbClr val="FFFF00"/>
                </a:solidFill>
                <a:latin typeface="Arial" pitchFamily="34" charset="0"/>
              </a:rPr>
              <a:t>Flair</a:t>
            </a:r>
            <a:endParaRPr lang="ru-RU" b="1">
              <a:solidFill>
                <a:srgbClr val="FFFF0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891" name="Picture 3" descr="8291-135-07AB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5508625" cy="6858000"/>
          </a:xfrm>
        </p:spPr>
      </p:pic>
      <p:sp>
        <p:nvSpPr>
          <p:cNvPr id="126980" name="TextBox 6"/>
          <p:cNvSpPr txBox="1">
            <a:spLocks noChangeArrowheads="1"/>
          </p:cNvSpPr>
          <p:nvPr/>
        </p:nvSpPr>
        <p:spPr bwMode="auto">
          <a:xfrm>
            <a:off x="5867400" y="1196975"/>
            <a:ext cx="3059113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kumimoji="1" lang="ru-RU" sz="36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АВМ стволовых отделов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5" name="Picture 3" descr="8291-135-02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628775"/>
            <a:ext cx="9144000" cy="5229225"/>
          </a:xfrm>
        </p:spPr>
      </p:pic>
      <p:sp>
        <p:nvSpPr>
          <p:cNvPr id="126980" name="TextBox 6"/>
          <p:cNvSpPr txBox="1">
            <a:spLocks noChangeArrowheads="1"/>
          </p:cNvSpPr>
          <p:nvPr/>
        </p:nvSpPr>
        <p:spPr bwMode="auto">
          <a:xfrm>
            <a:off x="611188" y="333375"/>
            <a:ext cx="79565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kumimoji="1" lang="ru-RU" sz="44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Множественные АВМ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5" name="Picture 3" descr="8291-126-06AD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3348038" y="0"/>
            <a:ext cx="5795962" cy="6858000"/>
          </a:xfrm>
        </p:spPr>
      </p:pic>
      <p:sp>
        <p:nvSpPr>
          <p:cNvPr id="78853" name="Rectangle 5"/>
          <p:cNvSpPr>
            <a:spLocks noChangeArrowheads="1"/>
          </p:cNvSpPr>
          <p:nvPr/>
        </p:nvSpPr>
        <p:spPr bwMode="auto">
          <a:xfrm>
            <a:off x="130175" y="2492375"/>
            <a:ext cx="3146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rPr>
              <a:t>СКТ головного мозга</a:t>
            </a:r>
          </a:p>
        </p:txBody>
      </p:sp>
      <p:sp>
        <p:nvSpPr>
          <p:cNvPr id="151557" name="Rectangle 5"/>
          <p:cNvSpPr>
            <a:spLocks noChangeArrowheads="1"/>
          </p:cNvSpPr>
          <p:nvPr/>
        </p:nvSpPr>
        <p:spPr bwMode="auto">
          <a:xfrm>
            <a:off x="311150" y="214313"/>
            <a:ext cx="262572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40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АВМ</a:t>
            </a:r>
          </a:p>
          <a:p>
            <a:pPr algn="ctr">
              <a:lnSpc>
                <a:spcPct val="90000"/>
              </a:lnSpc>
            </a:pPr>
            <a:r>
              <a:rPr lang="ru-RU" sz="40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височной</a:t>
            </a:r>
          </a:p>
          <a:p>
            <a:pPr algn="ctr">
              <a:lnSpc>
                <a:spcPct val="90000"/>
              </a:lnSpc>
            </a:pPr>
            <a:r>
              <a:rPr lang="ru-RU" sz="40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области</a:t>
            </a:r>
          </a:p>
        </p:txBody>
      </p:sp>
      <p:sp>
        <p:nvSpPr>
          <p:cNvPr id="151558" name="Rectangle 6"/>
          <p:cNvSpPr>
            <a:spLocks noChangeArrowheads="1"/>
          </p:cNvSpPr>
          <p:nvPr/>
        </p:nvSpPr>
        <p:spPr bwMode="auto">
          <a:xfrm>
            <a:off x="179388" y="5373688"/>
            <a:ext cx="32051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rPr>
              <a:t>МРТ головного мозга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3" descr="8291-126-11AB"/>
          <p:cNvPicPr>
            <a:picLocks noGrp="1" noChangeAspect="1" noChangeArrowheads="1"/>
          </p:cNvPicPr>
          <p:nvPr>
            <p:ph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0" y="1600200"/>
            <a:ext cx="9144000" cy="5257800"/>
          </a:xfrm>
        </p:spPr>
      </p:pic>
      <p:sp>
        <p:nvSpPr>
          <p:cNvPr id="13" name="Прямоугольник 12"/>
          <p:cNvSpPr/>
          <p:nvPr/>
        </p:nvSpPr>
        <p:spPr>
          <a:xfrm>
            <a:off x="1619250" y="112713"/>
            <a:ext cx="6119813" cy="5794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32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rPr>
              <a:t>Прежнее наблюдение</a:t>
            </a:r>
          </a:p>
        </p:txBody>
      </p:sp>
      <p:sp>
        <p:nvSpPr>
          <p:cNvPr id="150532" name="Rectangle 6"/>
          <p:cNvSpPr>
            <a:spLocks noChangeArrowheads="1"/>
          </p:cNvSpPr>
          <p:nvPr/>
        </p:nvSpPr>
        <p:spPr bwMode="auto">
          <a:xfrm>
            <a:off x="755650" y="981075"/>
            <a:ext cx="3508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b="1">
                <a:solidFill>
                  <a:srgbClr val="FFFF00"/>
                </a:solidFill>
                <a:latin typeface="Arial" pitchFamily="34" charset="0"/>
              </a:rPr>
              <a:t>КАГ прямая проекция</a:t>
            </a:r>
          </a:p>
        </p:txBody>
      </p:sp>
      <p:sp>
        <p:nvSpPr>
          <p:cNvPr id="150533" name="Rectangle 7"/>
          <p:cNvSpPr>
            <a:spLocks noChangeArrowheads="1"/>
          </p:cNvSpPr>
          <p:nvPr/>
        </p:nvSpPr>
        <p:spPr bwMode="auto">
          <a:xfrm>
            <a:off x="5219700" y="981075"/>
            <a:ext cx="3635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b="1">
                <a:solidFill>
                  <a:srgbClr val="FFFF00"/>
                </a:solidFill>
                <a:latin typeface="Arial" pitchFamily="34" charset="0"/>
              </a:rPr>
              <a:t>КАГ боковая проекция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3" descr="AVM typ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50" y="476250"/>
            <a:ext cx="8820150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4932" name="Rectangle 4"/>
          <p:cNvSpPr>
            <a:spLocks noChangeArrowheads="1"/>
          </p:cNvSpPr>
          <p:nvPr/>
        </p:nvSpPr>
        <p:spPr bwMode="auto">
          <a:xfrm>
            <a:off x="468313" y="4868863"/>
            <a:ext cx="5616575" cy="180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>
            <a:spAutoFit/>
          </a:bodyPr>
          <a:lstStyle/>
          <a:p>
            <a:pPr>
              <a:lnSpc>
                <a:spcPct val="80000"/>
              </a:lnSpc>
            </a:pPr>
            <a: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А) </a:t>
            </a:r>
            <a:r>
              <a:rPr lang="ru-RU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А</a:t>
            </a:r>
            <a: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ртериальная</a:t>
            </a:r>
          </a:p>
          <a:p>
            <a:pPr>
              <a:lnSpc>
                <a:spcPct val="80000"/>
              </a:lnSpc>
            </a:pPr>
            <a: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В) </a:t>
            </a:r>
            <a:r>
              <a:rPr lang="ru-RU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А</a:t>
            </a:r>
            <a: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ртериовенозная фистулезная</a:t>
            </a:r>
          </a:p>
          <a:p>
            <a:pPr>
              <a:lnSpc>
                <a:spcPct val="80000"/>
              </a:lnSpc>
            </a:pPr>
            <a: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С) </a:t>
            </a:r>
            <a:r>
              <a:rPr lang="ru-RU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А</a:t>
            </a:r>
            <a: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ртериовенозная рацемозная (75%)</a:t>
            </a:r>
          </a:p>
          <a:p>
            <a:pPr>
              <a:lnSpc>
                <a:spcPct val="80000"/>
              </a:lnSpc>
            </a:pPr>
            <a: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D) </a:t>
            </a:r>
            <a:r>
              <a:rPr lang="ru-RU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А</a:t>
            </a:r>
            <a: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ртериовенозная микромальформация </a:t>
            </a:r>
          </a:p>
          <a:p>
            <a:pPr>
              <a:lnSpc>
                <a:spcPct val="80000"/>
              </a:lnSpc>
            </a:pPr>
            <a: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Е) </a:t>
            </a:r>
            <a:r>
              <a:rPr lang="ru-RU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А</a:t>
            </a:r>
            <a: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ртериовенозная кавернозная (11%)</a:t>
            </a:r>
          </a:p>
          <a:p>
            <a:pPr>
              <a:lnSpc>
                <a:spcPct val="80000"/>
              </a:lnSpc>
            </a:pPr>
            <a: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F) Телеангиоэктазия</a:t>
            </a:r>
            <a:b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</a:br>
            <a:r>
              <a:rPr 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G) Венозная </a:t>
            </a:r>
          </a:p>
        </p:txBody>
      </p:sp>
      <p:sp>
        <p:nvSpPr>
          <p:cNvPr id="157701" name="Rectangle 5"/>
          <p:cNvSpPr>
            <a:spLocks noChangeArrowheads="1"/>
          </p:cNvSpPr>
          <p:nvPr/>
        </p:nvSpPr>
        <p:spPr bwMode="auto">
          <a:xfrm>
            <a:off x="1319213" y="115888"/>
            <a:ext cx="6637337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4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Варианты АВМ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3" descr="8291-128-01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484438" y="0"/>
            <a:ext cx="6659562" cy="6858000"/>
          </a:xfrm>
        </p:spPr>
      </p:pic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0" y="981075"/>
            <a:ext cx="2484438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rPr>
              <a:t>Spetzler</a:t>
            </a:r>
            <a:r>
              <a:rPr lang="en-U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rPr>
              <a:t>-Martin</a:t>
            </a:r>
            <a: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rPr>
              <a:t> </a:t>
            </a:r>
            <a:r>
              <a:rPr lang="ru-RU" sz="4400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rPr>
              <a:t>(1986)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Администратор\Рабочий стол\CCM-corte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7033"/>
            <a:ext cx="9144000" cy="68650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Администратор\Рабочий стол\avm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50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Администратор\Рабочий стол\cavmal2_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Администратор\Рабочий стол\DV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033"/>
            <a:ext cx="9144000" cy="68650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Администратор\Рабочий стол\cavernous-malformation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3" name="Picture 4" descr="AVM_2_locatio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773238"/>
            <a:ext cx="4500562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8724" name="Picture 3" descr="AVM location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73238"/>
            <a:ext cx="47879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8725" name="Rectangle 5"/>
          <p:cNvSpPr>
            <a:spLocks noChangeArrowheads="1"/>
          </p:cNvSpPr>
          <p:nvPr/>
        </p:nvSpPr>
        <p:spPr bwMode="auto">
          <a:xfrm>
            <a:off x="642910" y="285728"/>
            <a:ext cx="8143900" cy="757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Localization AVM</a:t>
            </a:r>
            <a:endParaRPr lang="ru-RU" sz="4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Picture 4" descr="13_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3057525"/>
            <a:ext cx="4067175" cy="379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4143380"/>
            <a:ext cx="5184775" cy="2500330"/>
          </a:xfrm>
        </p:spPr>
        <p:txBody>
          <a:bodyPr wrap="square" lIns="91440" tIns="45720" rIns="91440" bIns="45720" numCol="1" anchor="b" anchorCtr="0" compatLnSpc="1">
            <a:prstTxWarp prst="textNoShape">
              <a:avLst/>
            </a:prstTxWarp>
            <a:normAutofit fontScale="90000"/>
          </a:bodyPr>
          <a:lstStyle/>
          <a:p>
            <a:pPr algn="l">
              <a:defRPr/>
            </a:pPr>
            <a:r>
              <a:rPr lang="ru-RU" sz="240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Lucida Sans"/>
              </a:rPr>
              <a:t>Эндоваскулярное</a:t>
            </a:r>
            <a:r>
              <a:rPr lang="ru-RU" sz="240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Sans"/>
              </a:rPr>
              <a:t>  выключение артериовенозных </a:t>
            </a:r>
            <a:r>
              <a:rPr lang="ru-RU" sz="240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Lucida Sans"/>
              </a:rPr>
              <a:t>мальформаций</a:t>
            </a:r>
            <a:r>
              <a:rPr lang="ru-RU" sz="240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Sans"/>
              </a:rPr>
              <a:t> сосудов головного мозга с </a:t>
            </a:r>
            <a:r>
              <a:rPr lang="ru-RU" sz="240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Lucida Sans"/>
              </a:rPr>
              <a:t>использоваием</a:t>
            </a:r>
            <a:r>
              <a:rPr lang="ru-RU" sz="240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Sans"/>
              </a:rPr>
              <a:t> клея для артериальных сосудов ПВА (поли-винил-алкоголь </a:t>
            </a:r>
            <a:r>
              <a:rPr lang="ru-RU" sz="240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Lucida Sans"/>
              </a:rPr>
              <a:t>кополимер</a:t>
            </a:r>
            <a:r>
              <a:rPr lang="ru-RU" sz="240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Sans"/>
              </a:rPr>
              <a:t>)</a:t>
            </a:r>
            <a:endParaRPr lang="ru-RU" sz="3200" dirty="0" smtClean="0">
              <a:ln>
                <a:noFill/>
              </a:ln>
              <a:solidFill>
                <a:schemeClr val="bg1"/>
              </a:solidFill>
              <a:effectLst/>
              <a:latin typeface="Lucida Sans"/>
            </a:endParaRPr>
          </a:p>
        </p:txBody>
      </p:sp>
      <p:pic>
        <p:nvPicPr>
          <p:cNvPr id="159748" name="Picture 3" descr="Figure_1a--Lateral_anatomy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4140200" cy="412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749" name="Picture 5" descr="AVM-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6100" y="0"/>
            <a:ext cx="4608513" cy="328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3" descr="D:\Мои документы\Мои рисунки\Figure_2a--approaching_nidu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5292725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411" name="Picture 3" descr="D:\Мои документы\Мои рисунки\AVM_brain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84888" y="0"/>
            <a:ext cx="3059112" cy="287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412" name="Picture 2" descr="D:\Мои документы\Мои рисунки\Figure_2b--removal_of_nidus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72000" y="2319338"/>
            <a:ext cx="4572000" cy="453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357158" y="5572140"/>
            <a:ext cx="3856066" cy="641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Surgery AVM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Администратор\Рабочий стол\avm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4786322" cy="4786322"/>
          </a:xfrm>
          <a:prstGeom prst="rect">
            <a:avLst/>
          </a:prstGeom>
          <a:noFill/>
        </p:spPr>
      </p:pic>
      <p:pic>
        <p:nvPicPr>
          <p:cNvPr id="4100" name="Picture 4" descr="C:\Documents and Settings\Администратор\Рабочий стол\Fig 3B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199927" y="2928934"/>
            <a:ext cx="4944074" cy="39290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3" descr="D:\Мои документы\Мои рисунки\Figure_4--avm_embolization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857625" y="2492375"/>
            <a:ext cx="5286375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6435" name="Picture 2" descr="D:\Мои документы\Мои рисунки\Figure_1b--Coronal_anatomy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4848225" cy="429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4500563" y="765175"/>
            <a:ext cx="4643437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Endovascular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embolization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AVM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0" name="Рисунок 1" descr="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25538"/>
            <a:ext cx="4572000" cy="444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0771" name="Стрелка вниз 2"/>
          <p:cNvSpPr>
            <a:spLocks noChangeArrowheads="1"/>
          </p:cNvSpPr>
          <p:nvPr/>
        </p:nvSpPr>
        <p:spPr bwMode="auto">
          <a:xfrm>
            <a:off x="3563938" y="1557338"/>
            <a:ext cx="215900" cy="906462"/>
          </a:xfrm>
          <a:prstGeom prst="downArrow">
            <a:avLst>
              <a:gd name="adj1" fmla="val 50000"/>
              <a:gd name="adj2" fmla="val 103991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ru-RU"/>
          </a:p>
        </p:txBody>
      </p:sp>
      <p:sp>
        <p:nvSpPr>
          <p:cNvPr id="126980" name="TextBox 6"/>
          <p:cNvSpPr txBox="1">
            <a:spLocks noChangeArrowheads="1"/>
          </p:cNvSpPr>
          <p:nvPr/>
        </p:nvSpPr>
        <p:spPr bwMode="auto">
          <a:xfrm>
            <a:off x="0" y="0"/>
            <a:ext cx="9144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kumimoji="1" lang="ru-RU" sz="28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Артериовенозная мальформация в бассейне правой задней мозговой артерии</a:t>
            </a:r>
          </a:p>
        </p:txBody>
      </p:sp>
      <p:pic>
        <p:nvPicPr>
          <p:cNvPr id="160773" name="Рисунок 1" descr="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125538"/>
            <a:ext cx="4427537" cy="442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0774" name="Стрелка вниз 3"/>
          <p:cNvSpPr>
            <a:spLocks noChangeArrowheads="1"/>
          </p:cNvSpPr>
          <p:nvPr/>
        </p:nvSpPr>
        <p:spPr bwMode="auto">
          <a:xfrm>
            <a:off x="8243888" y="1557338"/>
            <a:ext cx="234950" cy="922337"/>
          </a:xfrm>
          <a:prstGeom prst="downArrow">
            <a:avLst>
              <a:gd name="adj1" fmla="val 50000"/>
              <a:gd name="adj2" fmla="val 97233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ru-RU"/>
          </a:p>
        </p:txBody>
      </p:sp>
      <p:sp>
        <p:nvSpPr>
          <p:cNvPr id="160775" name="Заголовок 1"/>
          <p:cNvSpPr>
            <a:spLocks/>
          </p:cNvSpPr>
          <p:nvPr/>
        </p:nvSpPr>
        <p:spPr bwMode="auto">
          <a:xfrm>
            <a:off x="5580063" y="5876925"/>
            <a:ext cx="29511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ru-RU" sz="2100" b="1">
                <a:solidFill>
                  <a:srgbClr val="FFC000"/>
                </a:solidFill>
                <a:latin typeface="Lucida Sans" pitchFamily="34" charset="0"/>
              </a:rPr>
              <a:t>После операции</a:t>
            </a:r>
          </a:p>
        </p:txBody>
      </p:sp>
      <p:sp>
        <p:nvSpPr>
          <p:cNvPr id="160776" name="Заголовок 1"/>
          <p:cNvSpPr>
            <a:spLocks/>
          </p:cNvSpPr>
          <p:nvPr/>
        </p:nvSpPr>
        <p:spPr bwMode="auto">
          <a:xfrm>
            <a:off x="846138" y="5776913"/>
            <a:ext cx="28797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ru-RU" sz="2100" b="1">
                <a:solidFill>
                  <a:srgbClr val="FFC000"/>
                </a:solidFill>
                <a:latin typeface="Lucida Sans" pitchFamily="34" charset="0"/>
              </a:rPr>
              <a:t>До операции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5" name="Содержимое 3" descr="IMG_4054.JPG"/>
          <p:cNvPicPr>
            <a:picLocks noGrp="1" noChangeAspect="1"/>
          </p:cNvPicPr>
          <p:nvPr>
            <p:ph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0" y="1125538"/>
            <a:ext cx="4356100" cy="3865562"/>
          </a:xfrm>
        </p:spPr>
      </p:pic>
      <p:sp>
        <p:nvSpPr>
          <p:cNvPr id="6" name="Стрелка вправо 5"/>
          <p:cNvSpPr>
            <a:spLocks noChangeArrowheads="1"/>
          </p:cNvSpPr>
          <p:nvPr/>
        </p:nvSpPr>
        <p:spPr bwMode="auto">
          <a:xfrm rot="12650022">
            <a:off x="5148263" y="4005263"/>
            <a:ext cx="715962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Стрелка вправо 5"/>
          <p:cNvSpPr>
            <a:spLocks noChangeArrowheads="1"/>
          </p:cNvSpPr>
          <p:nvPr/>
        </p:nvSpPr>
        <p:spPr bwMode="auto">
          <a:xfrm rot="6631271">
            <a:off x="4646613" y="1985963"/>
            <a:ext cx="715962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4" name="Стрелка вправо 5"/>
          <p:cNvSpPr>
            <a:spLocks noChangeArrowheads="1"/>
          </p:cNvSpPr>
          <p:nvPr/>
        </p:nvSpPr>
        <p:spPr bwMode="auto">
          <a:xfrm rot="927241">
            <a:off x="755650" y="2349500"/>
            <a:ext cx="715963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pic>
        <p:nvPicPr>
          <p:cNvPr id="161799" name="Содержимое 3" descr="IMG_4058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140200" y="1125538"/>
            <a:ext cx="5003800" cy="385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5"/>
          <p:cNvSpPr>
            <a:spLocks noChangeArrowheads="1"/>
          </p:cNvSpPr>
          <p:nvPr/>
        </p:nvSpPr>
        <p:spPr bwMode="auto">
          <a:xfrm rot="7411247">
            <a:off x="2198688" y="1554163"/>
            <a:ext cx="715962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7" name="Стрелка вправо 5"/>
          <p:cNvSpPr>
            <a:spLocks noChangeArrowheads="1"/>
          </p:cNvSpPr>
          <p:nvPr/>
        </p:nvSpPr>
        <p:spPr bwMode="auto">
          <a:xfrm rot="7006798">
            <a:off x="7094537" y="1698626"/>
            <a:ext cx="715963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8" name="Стрелка вправо 5"/>
          <p:cNvSpPr>
            <a:spLocks noChangeArrowheads="1"/>
          </p:cNvSpPr>
          <p:nvPr/>
        </p:nvSpPr>
        <p:spPr bwMode="auto">
          <a:xfrm rot="13595896">
            <a:off x="2341563" y="3138488"/>
            <a:ext cx="715962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9" name="Стрелка вправо 5"/>
          <p:cNvSpPr>
            <a:spLocks noChangeArrowheads="1"/>
          </p:cNvSpPr>
          <p:nvPr/>
        </p:nvSpPr>
        <p:spPr bwMode="auto">
          <a:xfrm rot="17052590">
            <a:off x="6157912" y="3714751"/>
            <a:ext cx="715963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0" name="Стрелка вправо 5"/>
          <p:cNvSpPr>
            <a:spLocks noChangeArrowheads="1"/>
          </p:cNvSpPr>
          <p:nvPr/>
        </p:nvSpPr>
        <p:spPr bwMode="auto">
          <a:xfrm rot="927241">
            <a:off x="5651500" y="2565400"/>
            <a:ext cx="715963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61805" name="Заголовок 1"/>
          <p:cNvSpPr>
            <a:spLocks/>
          </p:cNvSpPr>
          <p:nvPr/>
        </p:nvSpPr>
        <p:spPr bwMode="auto">
          <a:xfrm>
            <a:off x="749300" y="5303838"/>
            <a:ext cx="28797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ru-RU" sz="2100" b="1">
                <a:solidFill>
                  <a:srgbClr val="FFC000"/>
                </a:solidFill>
                <a:latin typeface="Lucida Sans" pitchFamily="34" charset="0"/>
              </a:rPr>
              <a:t>До операции</a:t>
            </a:r>
          </a:p>
        </p:txBody>
      </p:sp>
      <p:sp>
        <p:nvSpPr>
          <p:cNvPr id="161806" name="Заголовок 1"/>
          <p:cNvSpPr>
            <a:spLocks/>
          </p:cNvSpPr>
          <p:nvPr/>
        </p:nvSpPr>
        <p:spPr bwMode="auto">
          <a:xfrm>
            <a:off x="5507038" y="5376863"/>
            <a:ext cx="29495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ru-RU" sz="2100" b="1">
                <a:solidFill>
                  <a:srgbClr val="FFC000"/>
                </a:solidFill>
                <a:latin typeface="Lucida Sans" pitchFamily="34" charset="0"/>
              </a:rPr>
              <a:t>После операции</a:t>
            </a:r>
          </a:p>
        </p:txBody>
      </p:sp>
      <p:sp>
        <p:nvSpPr>
          <p:cNvPr id="126980" name="TextBox 6"/>
          <p:cNvSpPr txBox="1">
            <a:spLocks noChangeArrowheads="1"/>
          </p:cNvSpPr>
          <p:nvPr/>
        </p:nvSpPr>
        <p:spPr bwMode="auto">
          <a:xfrm>
            <a:off x="0" y="0"/>
            <a:ext cx="9144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kumimoji="1" lang="ru-RU" sz="28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Артериовенозная мальформация теменно-затылочной области слева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Содержимое 3" descr="IMG_4133.JPG"/>
          <p:cNvPicPr>
            <a:picLocks noGrp="1" noChangeAspect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20713"/>
            <a:ext cx="9144000" cy="6237287"/>
          </a:xfrm>
        </p:spPr>
      </p:pic>
      <p:sp>
        <p:nvSpPr>
          <p:cNvPr id="6" name="Стрелка вправо 5"/>
          <p:cNvSpPr>
            <a:spLocks noChangeArrowheads="1"/>
          </p:cNvSpPr>
          <p:nvPr/>
        </p:nvSpPr>
        <p:spPr bwMode="auto">
          <a:xfrm rot="6631271">
            <a:off x="7886701" y="1554162"/>
            <a:ext cx="715962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Стрелка вправо 5"/>
          <p:cNvSpPr>
            <a:spLocks noChangeArrowheads="1"/>
          </p:cNvSpPr>
          <p:nvPr/>
        </p:nvSpPr>
        <p:spPr bwMode="auto">
          <a:xfrm rot="14535386">
            <a:off x="7958138" y="3354388"/>
            <a:ext cx="715962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4" name="Стрелка вправо 5"/>
          <p:cNvSpPr>
            <a:spLocks noChangeArrowheads="1"/>
          </p:cNvSpPr>
          <p:nvPr/>
        </p:nvSpPr>
        <p:spPr bwMode="auto">
          <a:xfrm rot="16200000">
            <a:off x="6950075" y="3498850"/>
            <a:ext cx="715963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Стрелка вправо 5"/>
          <p:cNvSpPr>
            <a:spLocks noChangeArrowheads="1"/>
          </p:cNvSpPr>
          <p:nvPr/>
        </p:nvSpPr>
        <p:spPr bwMode="auto">
          <a:xfrm rot="3580151">
            <a:off x="6518276" y="2058987"/>
            <a:ext cx="715962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26980" name="TextBox 6"/>
          <p:cNvSpPr txBox="1">
            <a:spLocks noChangeArrowheads="1"/>
          </p:cNvSpPr>
          <p:nvPr/>
        </p:nvSpPr>
        <p:spPr bwMode="auto">
          <a:xfrm>
            <a:off x="0" y="0"/>
            <a:ext cx="9144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kumimoji="1" lang="ru-RU" sz="28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Артериовенозная мальформация кончика носа бассейна правой наружной сонной артерии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Содержимое 3" descr="IMG_4140.JPG"/>
          <p:cNvPicPr>
            <a:picLocks noGrp="1" noChangeAspect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-22225" y="549275"/>
            <a:ext cx="9144000" cy="6308725"/>
          </a:xfrm>
        </p:spPr>
      </p:pic>
      <p:sp>
        <p:nvSpPr>
          <p:cNvPr id="6" name="Стрелка вправо 5"/>
          <p:cNvSpPr>
            <a:spLocks noChangeArrowheads="1"/>
          </p:cNvSpPr>
          <p:nvPr/>
        </p:nvSpPr>
        <p:spPr bwMode="auto">
          <a:xfrm rot="6631271">
            <a:off x="7815262" y="1698626"/>
            <a:ext cx="715963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Стрелка вправо 5"/>
          <p:cNvSpPr>
            <a:spLocks noChangeArrowheads="1"/>
          </p:cNvSpPr>
          <p:nvPr/>
        </p:nvSpPr>
        <p:spPr bwMode="auto">
          <a:xfrm rot="14753090">
            <a:off x="7886701" y="3859212"/>
            <a:ext cx="715962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26980" name="TextBox 6"/>
          <p:cNvSpPr txBox="1">
            <a:spLocks noChangeArrowheads="1"/>
          </p:cNvSpPr>
          <p:nvPr/>
        </p:nvSpPr>
        <p:spPr bwMode="auto">
          <a:xfrm>
            <a:off x="0" y="0"/>
            <a:ext cx="9144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kumimoji="1" lang="ru-RU" sz="28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Промежуточный этап эмболизации АВМ носа бассейна правой наружной сонной артерии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6" name="Содержимое 3" descr="IMG_4147.JPG"/>
          <p:cNvPicPr>
            <a:picLocks noGrp="1" noChangeAspect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476250"/>
            <a:ext cx="9144000" cy="6381750"/>
          </a:xfrm>
        </p:spPr>
      </p:pic>
      <p:sp>
        <p:nvSpPr>
          <p:cNvPr id="6" name="Стрелка вправо 5"/>
          <p:cNvSpPr>
            <a:spLocks noChangeArrowheads="1"/>
          </p:cNvSpPr>
          <p:nvPr/>
        </p:nvSpPr>
        <p:spPr bwMode="auto">
          <a:xfrm rot="14915047">
            <a:off x="7239001" y="4506912"/>
            <a:ext cx="715962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Стрелка вправо 5"/>
          <p:cNvSpPr>
            <a:spLocks noChangeArrowheads="1"/>
          </p:cNvSpPr>
          <p:nvPr/>
        </p:nvSpPr>
        <p:spPr bwMode="auto">
          <a:xfrm rot="6631271">
            <a:off x="7239000" y="2851150"/>
            <a:ext cx="715963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26980" name="TextBox 6"/>
          <p:cNvSpPr txBox="1">
            <a:spLocks noChangeArrowheads="1"/>
          </p:cNvSpPr>
          <p:nvPr/>
        </p:nvSpPr>
        <p:spPr bwMode="auto">
          <a:xfrm>
            <a:off x="0" y="0"/>
            <a:ext cx="9144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kumimoji="1" lang="ru-RU" sz="28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Тотальная эмболизации АВМ кончика носа бассейна правой наружной сонной артерии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0" name="Picture 2" descr="Первичная ангиография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5076825" cy="478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1011" name="Picture 3" descr="Завершение процедуры – полная окклюзия АВМ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19588" y="836613"/>
            <a:ext cx="4824412" cy="477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0" y="228600"/>
            <a:ext cx="8964613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en-US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Клинически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й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пример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: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операци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я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при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АВМ теменной доли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sp>
        <p:nvSpPr>
          <p:cNvPr id="157701" name="Rectangle 5"/>
          <p:cNvSpPr>
            <a:spLocks noChangeArrowheads="1"/>
          </p:cNvSpPr>
          <p:nvPr/>
        </p:nvSpPr>
        <p:spPr bwMode="auto">
          <a:xfrm>
            <a:off x="323850" y="5803900"/>
            <a:ext cx="40163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en-US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Первичная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ангиография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</a:p>
        </p:txBody>
      </p:sp>
      <p:sp>
        <p:nvSpPr>
          <p:cNvPr id="157702" name="Rectangle 6"/>
          <p:cNvSpPr>
            <a:spLocks noChangeArrowheads="1"/>
          </p:cNvSpPr>
          <p:nvPr/>
        </p:nvSpPr>
        <p:spPr bwMode="auto">
          <a:xfrm>
            <a:off x="4932363" y="5803900"/>
            <a:ext cx="3754437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Полная окклюзия АВМ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4" name="Picture 2" descr="АВМ – Латеральный вид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5076825" cy="43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2035" name="Picture 3" descr="АВМ - артерио-венозная мальформац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836613"/>
            <a:ext cx="4716462" cy="43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8724" name="Rectangle 4"/>
          <p:cNvSpPr>
            <a:spLocks noChangeArrowheads="1"/>
          </p:cNvSpPr>
          <p:nvPr/>
        </p:nvSpPr>
        <p:spPr bwMode="auto">
          <a:xfrm>
            <a:off x="107950" y="188913"/>
            <a:ext cx="86407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АВМ мозолистого тела справа до </a:t>
            </a:r>
            <a:r>
              <a:rPr lang="ru-RU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эмболизации</a:t>
            </a: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158725" name="Rectangle 5"/>
          <p:cNvSpPr>
            <a:spLocks noChangeArrowheads="1"/>
          </p:cNvSpPr>
          <p:nvPr/>
        </p:nvSpPr>
        <p:spPr bwMode="auto">
          <a:xfrm>
            <a:off x="395288" y="5343525"/>
            <a:ext cx="3081337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Боковая проекция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</a:t>
            </a:r>
          </a:p>
        </p:txBody>
      </p:sp>
      <p:sp>
        <p:nvSpPr>
          <p:cNvPr id="158726" name="Rectangle 6"/>
          <p:cNvSpPr>
            <a:spLocks noChangeArrowheads="1"/>
          </p:cNvSpPr>
          <p:nvPr/>
        </p:nvSpPr>
        <p:spPr bwMode="auto">
          <a:xfrm>
            <a:off x="4643438" y="5343525"/>
            <a:ext cx="433387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ru-RU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Полуаксиальная</a:t>
            </a: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проекция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611188" y="115888"/>
            <a:ext cx="79930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АВМ мозолистого тела справа после </a:t>
            </a:r>
            <a:r>
              <a:rPr lang="ru-RU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эмболизации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pic>
        <p:nvPicPr>
          <p:cNvPr id="173059" name="Picture 3" descr="АВМ закрыта полностью – боковой снимок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507682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3060" name="Picture 4" descr="АВМ закрыта полностью – косой снимок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65713" y="836613"/>
            <a:ext cx="4078287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9749" name="Rectangle 5"/>
          <p:cNvSpPr>
            <a:spLocks noChangeArrowheads="1"/>
          </p:cNvSpPr>
          <p:nvPr/>
        </p:nvSpPr>
        <p:spPr bwMode="auto">
          <a:xfrm>
            <a:off x="971550" y="5659438"/>
            <a:ext cx="3081338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Боковая проекция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</a:p>
        </p:txBody>
      </p:sp>
      <p:sp>
        <p:nvSpPr>
          <p:cNvPr id="159750" name="Rectangle 6"/>
          <p:cNvSpPr>
            <a:spLocks noChangeArrowheads="1"/>
          </p:cNvSpPr>
          <p:nvPr/>
        </p:nvSpPr>
        <p:spPr bwMode="auto">
          <a:xfrm>
            <a:off x="4859338" y="5659438"/>
            <a:ext cx="43338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ru-RU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Полуаксиальная</a:t>
            </a: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проекция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39" name="Picture 3" descr="spinal_av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92150"/>
            <a:ext cx="3708400" cy="551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940" name="Picture 4" descr="diagra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275" y="1341438"/>
            <a:ext cx="52927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6980" name="TextBox 6"/>
          <p:cNvSpPr txBox="1">
            <a:spLocks noChangeArrowheads="1"/>
          </p:cNvSpPr>
          <p:nvPr/>
        </p:nvSpPr>
        <p:spPr bwMode="auto">
          <a:xfrm>
            <a:off x="395288" y="169863"/>
            <a:ext cx="84597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kumimoji="1" lang="ru-RU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ahoma" pitchFamily="34" charset="0"/>
              </a:rPr>
              <a:t>Спинальные мальформации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2" name="Рисунок 2" descr="IMG_396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225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трелка вправо 5"/>
          <p:cNvSpPr>
            <a:spLocks noChangeArrowheads="1"/>
          </p:cNvSpPr>
          <p:nvPr/>
        </p:nvSpPr>
        <p:spPr bwMode="auto">
          <a:xfrm rot="7568612">
            <a:off x="5006975" y="3067050"/>
            <a:ext cx="715963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Стрелка вправо 5"/>
          <p:cNvSpPr>
            <a:spLocks noChangeArrowheads="1"/>
          </p:cNvSpPr>
          <p:nvPr/>
        </p:nvSpPr>
        <p:spPr bwMode="auto">
          <a:xfrm rot="12184034">
            <a:off x="5148263" y="4292600"/>
            <a:ext cx="715962" cy="144463"/>
          </a:xfrm>
          <a:prstGeom prst="rightArrow">
            <a:avLst>
              <a:gd name="adj1" fmla="val 50000"/>
              <a:gd name="adj2" fmla="val 141591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26980" name="TextBox 6"/>
          <p:cNvSpPr txBox="1">
            <a:spLocks noChangeArrowheads="1"/>
          </p:cNvSpPr>
          <p:nvPr/>
        </p:nvSpPr>
        <p:spPr bwMode="auto">
          <a:xfrm>
            <a:off x="0" y="188913"/>
            <a:ext cx="9144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kumimoji="1" lang="ru-RU" sz="28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Спинальная АВМ на уровне С2-С4 позвонков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6" name="Рисунок 2" descr="IMG_397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13" y="57150"/>
            <a:ext cx="9094787" cy="680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трелка вправо 5"/>
          <p:cNvSpPr>
            <a:spLocks noChangeArrowheads="1"/>
          </p:cNvSpPr>
          <p:nvPr/>
        </p:nvSpPr>
        <p:spPr bwMode="auto">
          <a:xfrm rot="8185512">
            <a:off x="4787900" y="3068638"/>
            <a:ext cx="715963" cy="144462"/>
          </a:xfrm>
          <a:prstGeom prst="rightArrow">
            <a:avLst>
              <a:gd name="adj1" fmla="val 50000"/>
              <a:gd name="adj2" fmla="val 141592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26980" name="TextBox 6"/>
          <p:cNvSpPr txBox="1">
            <a:spLocks noChangeArrowheads="1"/>
          </p:cNvSpPr>
          <p:nvPr/>
        </p:nvSpPr>
        <p:spPr bwMode="auto">
          <a:xfrm>
            <a:off x="0" y="-90488"/>
            <a:ext cx="9144000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kumimoji="1" lang="ru-RU" sz="32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Состояние после эндоваскулярной эмболизации спинальной АВМ на уровне С2-С4 позвонков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4" descr="5c61e39672c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25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133600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altLang="ru-RU" sz="6200" b="0" smtClean="0">
                <a:ln>
                  <a:noFill/>
                </a:ln>
                <a:solidFill>
                  <a:srgbClr val="FF0000"/>
                </a:solidFill>
                <a:effectLst/>
                <a:latin typeface="Lucida Sans"/>
              </a:rPr>
              <a:t>THANK YOU!</a:t>
            </a:r>
            <a:r>
              <a:rPr lang="ru-RU" altLang="ru-RU" smtClean="0">
                <a:ln>
                  <a:noFill/>
                </a:ln>
                <a:solidFill>
                  <a:schemeClr val="tx1"/>
                </a:solidFill>
                <a:effectLst/>
                <a:latin typeface="Lucida Sans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2607</TotalTime>
  <Pages>14</Pages>
  <Words>1302</Words>
  <Application>Microsoft Office PowerPoint</Application>
  <PresentationFormat>Экран (4:3)</PresentationFormat>
  <Paragraphs>291</Paragraphs>
  <Slides>118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118</vt:i4>
      </vt:variant>
    </vt:vector>
  </HeadingPairs>
  <TitlesOfParts>
    <vt:vector size="119" baseType="lpstr">
      <vt:lpstr>Апекс</vt:lpstr>
      <vt:lpstr>Слайд 1</vt:lpstr>
      <vt:lpstr>◊ Annually there are more than 7 million cases of strokes registered all over the world  ◊ 4,6 million of people die each year, that is 9-12% from all death rate (WHO)  ◊ Cerebrovascular disease is the most common life threatening neurological event in the U.S. Intracranial atherosclerosis is responsible for approximately 40,000 of these attacks per year, representing 10% of all ischemic strokes  ◊ During the last 15 years cerebrovascular pathology among the people able to work has grown almost twice and to 2025 year the cerebro-vascular diseases rate will be increased on 30%</vt:lpstr>
      <vt:lpstr>Слайд 3</vt:lpstr>
      <vt:lpstr>◊cerebral circulation regulates metabolic activity of brain tissue  ◊brain practically does not keep reserves of oxygen   ◊brain mass of approx 1400 gr. (2% of body’s); it consumes approximately 20% of all oxygen and 17% of all glucose which incomes the organism   ◊ total area of brain capillaries in adult ~ 12 m², total length is about 650 km</vt:lpstr>
      <vt:lpstr>Cerebral arteries and their branches are formed by two systems, on which blood flows into cerebrum:  ◊ arterial system on the convex of the brain  ◊ arteries inside the brain of both systems</vt:lpstr>
      <vt:lpstr>Collateral Circulation</vt:lpstr>
      <vt:lpstr>Слайд 7</vt:lpstr>
      <vt:lpstr>Слайд 8</vt:lpstr>
      <vt:lpstr>Слайд 9</vt:lpstr>
      <vt:lpstr>Ultrasonography with a full-duplex scan-out</vt:lpstr>
      <vt:lpstr>Magnetic-resonance tomography and MR-angiography</vt:lpstr>
      <vt:lpstr>Angiography, digital angiography, 3D-CT-angiography</vt:lpstr>
      <vt:lpstr>PET scan, OPECT imaging</vt:lpstr>
      <vt:lpstr>Слайд 14</vt:lpstr>
      <vt:lpstr>Слайд 15</vt:lpstr>
      <vt:lpstr>Ischemic Stroke</vt:lpstr>
      <vt:lpstr>Слайд 17</vt:lpstr>
      <vt:lpstr>Two Types of Stroke</vt:lpstr>
      <vt:lpstr>Слайд 19</vt:lpstr>
      <vt:lpstr>Ischemic Stroke</vt:lpstr>
      <vt:lpstr> Ischemic Stroke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Intracerebral Hemorrhage</vt:lpstr>
      <vt:lpstr>Subarachnoid Hemorrhage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SUBARACHNOID HEMORRHAGE</vt:lpstr>
      <vt:lpstr>Слайд 45</vt:lpstr>
      <vt:lpstr>Hunt &amp; Hess Stroke Scale</vt:lpstr>
      <vt:lpstr>Hospital care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  <vt:lpstr>Слайд 68</vt:lpstr>
      <vt:lpstr>Saccular aneurysm of the anterior communicating artery on the left</vt:lpstr>
      <vt:lpstr>After surgery, aneurysm from blood flow detachable coils</vt:lpstr>
      <vt:lpstr>Giant saccular posterior communicating artery aneurysm</vt:lpstr>
      <vt:lpstr>After surgery, aneurysm from blood flow detachable coils</vt:lpstr>
      <vt:lpstr>Мешотчатая аневризма супраклиноидного отдела внутренней сонной артерии слева</vt:lpstr>
      <vt:lpstr>Saccular aneurysm of the left perikallosis artery</vt:lpstr>
      <vt:lpstr>After embolization of the left artery perikallosis aneurysm</vt:lpstr>
      <vt:lpstr>Saccular aneurysm of the posterior cerebral артерии слева</vt:lpstr>
      <vt:lpstr>CT-angiography saccular aneurysm segment M1-M2 left MCA</vt:lpstr>
      <vt:lpstr>Selective angiography of saccular aneurysm of the M1-M2 segment of the left MCA</vt:lpstr>
      <vt:lpstr>Condition after total saccular aneurysm embolization M1-M2 segment left MCA</vt:lpstr>
      <vt:lpstr>Carotid cavernous fistula</vt:lpstr>
      <vt:lpstr>Слайд 81</vt:lpstr>
      <vt:lpstr>Слайд 82</vt:lpstr>
      <vt:lpstr>Слайд 83</vt:lpstr>
      <vt:lpstr>Слайд 84</vt:lpstr>
      <vt:lpstr>Слайд 85</vt:lpstr>
      <vt:lpstr>Слайд 86</vt:lpstr>
      <vt:lpstr>Слайд 87</vt:lpstr>
      <vt:lpstr>Слайд 88</vt:lpstr>
      <vt:lpstr>Слайд 89</vt:lpstr>
      <vt:lpstr>Слайд 90</vt:lpstr>
      <vt:lpstr>Слайд 91</vt:lpstr>
      <vt:lpstr>Слайд 92</vt:lpstr>
      <vt:lpstr>Слайд 93</vt:lpstr>
      <vt:lpstr>Слайд 94</vt:lpstr>
      <vt:lpstr>Слайд 95</vt:lpstr>
      <vt:lpstr>Слайд 96</vt:lpstr>
      <vt:lpstr>Слайд 97</vt:lpstr>
      <vt:lpstr>Слайд 98</vt:lpstr>
      <vt:lpstr>Слайд 99</vt:lpstr>
      <vt:lpstr>Слайд 100</vt:lpstr>
      <vt:lpstr>Слайд 101</vt:lpstr>
      <vt:lpstr>Слайд 102</vt:lpstr>
      <vt:lpstr>Эндоваскулярное  выключение артериовенозных мальформаций сосудов головного мозга с использоваием клея для артериальных сосудов ПВА (поли-винил-алкоголь кополимер)</vt:lpstr>
      <vt:lpstr>Слайд 104</vt:lpstr>
      <vt:lpstr>Слайд 105</vt:lpstr>
      <vt:lpstr>Слайд 106</vt:lpstr>
      <vt:lpstr>Слайд 107</vt:lpstr>
      <vt:lpstr>Слайд 108</vt:lpstr>
      <vt:lpstr>Слайд 109</vt:lpstr>
      <vt:lpstr>Слайд 110</vt:lpstr>
      <vt:lpstr>Слайд 111</vt:lpstr>
      <vt:lpstr>Слайд 112</vt:lpstr>
      <vt:lpstr>Слайд 113</vt:lpstr>
      <vt:lpstr>Слайд 114</vt:lpstr>
      <vt:lpstr>Слайд 115</vt:lpstr>
      <vt:lpstr>Слайд 116</vt:lpstr>
      <vt:lpstr>Слайд 117</vt:lpstr>
      <vt:lpstr>THANK YOU!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carotid disease</dc:title>
  <dc:subject>W. Montanera..HSFO Dec 99</dc:subject>
  <dc:creator>me</dc:creator>
  <cp:lastModifiedBy>Мой</cp:lastModifiedBy>
  <cp:revision>165</cp:revision>
  <cp:lastPrinted>1999-12-06T18:19:27Z</cp:lastPrinted>
  <dcterms:created xsi:type="dcterms:W3CDTF">1997-10-15T12:08:20Z</dcterms:created>
  <dcterms:modified xsi:type="dcterms:W3CDTF">2018-03-18T23:21:05Z</dcterms:modified>
</cp:coreProperties>
</file>